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Constantia"/>
      <p:regular r:id="rId33"/>
      <p:bold r:id="rId34"/>
      <p:italic r:id="rId35"/>
      <p:boldItalic r:id="rId36"/>
    </p:embeddedFont>
    <p:embeddedFont>
      <p:font typeface="Arial Narrow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jJFcbtwBJLBt3ZC6fk9acjU+K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517040-27C9-4907-B388-D54BBF6CF118}">
  <a:tblStyle styleId="{6B517040-27C9-4907-B388-D54BBF6CF118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fill>
          <a:solidFill>
            <a:srgbClr val="E0E5DB"/>
          </a:solidFill>
        </a:fill>
      </a:tcStyle>
    </a:band1H>
    <a:band2H>
      <a:tcTxStyle/>
    </a:band2H>
    <a:band1V>
      <a:tcTxStyle/>
      <a:tcStyle>
        <a:fill>
          <a:solidFill>
            <a:srgbClr val="E0E5DB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nstantia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onstantia-italic.fntdata"/><Relationship Id="rId12" Type="http://schemas.openxmlformats.org/officeDocument/2006/relationships/slide" Target="slides/slide6.xml"/><Relationship Id="rId34" Type="http://schemas.openxmlformats.org/officeDocument/2006/relationships/font" Target="fonts/Constantia-bold.fntdata"/><Relationship Id="rId15" Type="http://schemas.openxmlformats.org/officeDocument/2006/relationships/slide" Target="slides/slide9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8.xml"/><Relationship Id="rId36" Type="http://schemas.openxmlformats.org/officeDocument/2006/relationships/font" Target="fonts/Constantia-boldItalic.fntdata"/><Relationship Id="rId17" Type="http://schemas.openxmlformats.org/officeDocument/2006/relationships/slide" Target="slides/slide11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0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" name="Google Shape;18;p28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28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20" name="Google Shape;20;p28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2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2232819" y="-327818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0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36" name="Google Shape;36;p30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53" name="Google Shape;53;p32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32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18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29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E:\Belbali\bamboovert.JPG" id="11" name="Google Shape;11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2844" y="76200"/>
            <a:ext cx="246063" cy="6710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Belbali\bamboohorizon.jpg" id="12" name="Google Shape;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06" y="139678"/>
            <a:ext cx="9001156" cy="21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Belbali\bamboohorizon.jpg" id="13" name="Google Shape;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44" y="6500834"/>
            <a:ext cx="9001156" cy="21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Belbali\bamboovert.JPG" id="14" name="Google Shape;14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86842" y="71414"/>
            <a:ext cx="246063" cy="67103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9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CA9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428596" y="2786058"/>
            <a:ext cx="8305800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b="1" lang="en-US">
                <a:solidFill>
                  <a:srgbClr val="222613"/>
                </a:solidFill>
              </a:rPr>
              <a:t>A rapid assessment of KEFRI bamboo trial sites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318"/>
              <a:buNone/>
            </a:pPr>
            <a:r>
              <a:rPr b="1" lang="en-US" sz="1550">
                <a:solidFill>
                  <a:srgbClr val="222613"/>
                </a:solidFill>
              </a:rPr>
              <a:t>Victor Brias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318"/>
              <a:buNone/>
            </a:pPr>
            <a:r>
              <a:rPr b="1" lang="en-US" sz="1550">
                <a:solidFill>
                  <a:srgbClr val="222613"/>
                </a:solidFill>
              </a:rPr>
              <a:t>Oprins Plant NV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318"/>
              <a:buNone/>
            </a:pPr>
            <a:r>
              <a:rPr b="1" lang="en-US" sz="1550">
                <a:solidFill>
                  <a:srgbClr val="222613"/>
                </a:solidFill>
              </a:rPr>
              <a:t>UNIDO Consultant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318"/>
              <a:buNone/>
            </a:pPr>
            <a:r>
              <a:t/>
            </a:r>
            <a:endParaRPr sz="1550">
              <a:solidFill>
                <a:schemeClr val="lt1"/>
              </a:solidFill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428596" y="428604"/>
            <a:ext cx="8305800" cy="2286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22613"/>
              </a:buClr>
              <a:buSzPts val="4800"/>
              <a:buFont typeface="Constantia"/>
              <a:buNone/>
            </a:pPr>
            <a:r>
              <a:rPr b="1" lang="en-US">
                <a:solidFill>
                  <a:srgbClr val="222613"/>
                </a:solidFill>
              </a:rPr>
              <a:t>Performance of Exotic Bamboo Species in Kenya</a:t>
            </a:r>
            <a:endParaRPr>
              <a:solidFill>
                <a:srgbClr val="222613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00034" y="4643446"/>
            <a:ext cx="8143932" cy="17859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1285852" y="4714884"/>
            <a:ext cx="6786610" cy="1643074"/>
            <a:chOff x="1285852" y="4714884"/>
            <a:chExt cx="6786610" cy="1643074"/>
          </a:xfrm>
        </p:grpSpPr>
        <p:grpSp>
          <p:nvGrpSpPr>
            <p:cNvPr id="98" name="Google Shape;98;p1"/>
            <p:cNvGrpSpPr/>
            <p:nvPr/>
          </p:nvGrpSpPr>
          <p:grpSpPr>
            <a:xfrm>
              <a:off x="1785918" y="5348308"/>
              <a:ext cx="5929354" cy="1009650"/>
              <a:chOff x="1785918" y="5348308"/>
              <a:chExt cx="5929354" cy="1009650"/>
            </a:xfrm>
          </p:grpSpPr>
          <p:pic>
            <p:nvPicPr>
              <p:cNvPr id="99" name="Google Shape;99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143372" y="5424508"/>
                <a:ext cx="1133475" cy="933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nbarlogo" id="100" name="Google Shape;100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57922" y="5457845"/>
                <a:ext cx="1657350" cy="828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FC" id="101" name="Google Shape;101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785918" y="5348308"/>
                <a:ext cx="1047750" cy="1009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2" name="Google Shape;102;p1"/>
            <p:cNvSpPr txBox="1"/>
            <p:nvPr/>
          </p:nvSpPr>
          <p:spPr>
            <a:xfrm>
              <a:off x="1285852" y="4714884"/>
              <a:ext cx="678661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2C2900"/>
                  </a:solidFill>
                  <a:latin typeface="Arial"/>
                  <a:ea typeface="Arial"/>
                  <a:cs typeface="Arial"/>
                  <a:sym typeface="Arial"/>
                </a:rPr>
                <a:t>EASTERN AFRICA BAMBOO PROJECT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" u="none" cap="none" strike="noStrike">
                <a:solidFill>
                  <a:srgbClr val="2C2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C29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            funded by                                executed by                          supervised by</a:t>
              </a:r>
              <a:endParaRPr b="1" sz="1400">
                <a:solidFill>
                  <a:srgbClr val="2C29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57200" y="152400"/>
            <a:ext cx="332898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57200" y="1357298"/>
            <a:ext cx="8229600" cy="4738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Sampling Clumps in each site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Count  new shoots / culms per clump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Calculate average culms/clump per species / location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Measure height / diameter / thickness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Mathematical estimate of average dry weight of culms using 0.65 g/cm³ specific gravity as working assumption (</a:t>
            </a:r>
            <a:r>
              <a:rPr lang="en-US">
                <a:solidFill>
                  <a:srgbClr val="FFFF00"/>
                </a:solidFill>
              </a:rPr>
              <a:t>less accurate than weighing the culms ! </a:t>
            </a:r>
            <a:r>
              <a:rPr lang="en-US"/>
              <a:t>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Estimate potential yield in tons/ha (dry basis) based on harvesting 25% of culms (1/4 of standing culms or culms &gt; 3 years old.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Benchmark results with published info about species in native habitats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  <p:pic>
        <p:nvPicPr>
          <p:cNvPr descr="Picture 038.jpg" id="167" name="Google Shape;16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810" y="357166"/>
            <a:ext cx="4572032" cy="6143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025.jpg"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357166"/>
            <a:ext cx="4286279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152400"/>
            <a:ext cx="48291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onstantia"/>
              <a:buNone/>
            </a:pPr>
            <a:r>
              <a:rPr lang="en-US">
                <a:solidFill>
                  <a:srgbClr val="FFFF00"/>
                </a:solidFill>
              </a:rPr>
              <a:t>Methodology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descr="Picture 085.jpg" id="174" name="Google Shape;17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18" y="357166"/>
            <a:ext cx="3429000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 txBox="1"/>
          <p:nvPr/>
        </p:nvSpPr>
        <p:spPr>
          <a:xfrm>
            <a:off x="457200" y="1357298"/>
            <a:ext cx="4829180" cy="5000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Sampling Clumps in each site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Count  new shoots / culms per clump 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Calculate average culms/clump per species / location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Measure height / diameter / thickness 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Mathematical estimate of average dry weight of culms using 0.65 g/cm³ specific gravity as working assumption (</a:t>
            </a:r>
            <a:r>
              <a:rPr b="0" i="0" lang="en-US" sz="20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less accurate than weighing the culms!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Estimate potential yield in tons/ha (dry basis) based on harvesting 25% of culms (1/4 of standing culms or culms  &gt;3 years old.)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Gauging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results  using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info about species in native habitats as a benchmark</a:t>
            </a:r>
            <a:endParaRPr b="0" i="0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17.jpg" id="180" name="Google Shape;18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357166"/>
            <a:ext cx="8143932" cy="610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087.jpg" id="186" name="Google Shape;18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0" y="428604"/>
            <a:ext cx="3786190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onstantia"/>
              <a:buNone/>
            </a:pPr>
            <a:r>
              <a:rPr lang="en-US">
                <a:solidFill>
                  <a:srgbClr val="FFFF00"/>
                </a:solidFill>
              </a:rPr>
              <a:t>Methodology    </a:t>
            </a:r>
            <a:r>
              <a:rPr lang="en-US" sz="2000">
                <a:solidFill>
                  <a:srgbClr val="FFFF00"/>
                </a:solidFill>
              </a:rPr>
              <a:t>cont.</a:t>
            </a:r>
            <a:endParaRPr sz="2000"/>
          </a:p>
        </p:txBody>
      </p:sp>
      <p:sp>
        <p:nvSpPr>
          <p:cNvPr id="188" name="Google Shape;188;p14"/>
          <p:cNvSpPr/>
          <p:nvPr/>
        </p:nvSpPr>
        <p:spPr>
          <a:xfrm>
            <a:off x="500034" y="1571612"/>
            <a:ext cx="428628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⚫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Mathematical estimate of average dry weight of culms using 0.65 g/cm³ specific gravity as working assumption (</a:t>
            </a:r>
            <a:r>
              <a:rPr lang="en-US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less accurate than weighing the culms!</a:t>
            </a: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⚫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Estimate potential yield in tons/ha (dry basis) based on harvesting 25% of culms (1/4 of standing culms or culms  &gt;3 years old.)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⚫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Benchmark results with published info about species in native habitats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7.jpg" id="193" name="Google Shape;19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428604"/>
            <a:ext cx="8024826" cy="6018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037.jpg" id="199" name="Google Shape;19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357166"/>
            <a:ext cx="8215370" cy="6161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  <p:pic>
        <p:nvPicPr>
          <p:cNvPr descr="Picture 022.jpg" id="206" name="Google Shape;20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357166"/>
            <a:ext cx="8215370" cy="61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8.jpg" id="211" name="Google Shape;21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0" y="428604"/>
            <a:ext cx="3804074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descr="Picture 115.jpg" id="213" name="Google Shape;2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357166"/>
            <a:ext cx="4357718" cy="624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19"/>
          <p:cNvGraphicFramePr/>
          <p:nvPr/>
        </p:nvGraphicFramePr>
        <p:xfrm>
          <a:off x="428596" y="500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{6B517040-27C9-4907-B388-D54BBF6CF118}</a:tableStyleId>
              </a:tblPr>
              <a:tblGrid>
                <a:gridCol w="1785950"/>
                <a:gridCol w="500075"/>
                <a:gridCol w="571500"/>
                <a:gridCol w="714375"/>
                <a:gridCol w="785825"/>
                <a:gridCol w="580050"/>
                <a:gridCol w="822950"/>
                <a:gridCol w="822950"/>
                <a:gridCol w="822950"/>
                <a:gridCol w="822950"/>
              </a:tblGrid>
              <a:tr h="8964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RESULTS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Trial Site : Gede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in  Asia 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Comparative 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  <a:endParaRPr b="1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brandisii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vulgaris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86%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T. siamensis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9.4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63%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60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strictus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11.3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38%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38%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83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membranaceus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hamiltonii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7.5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bambos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7.5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erdares  geta areas 006.jpg" id="107" name="Google Shape;10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357166"/>
            <a:ext cx="8429684" cy="6161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Constantia"/>
              <a:buNone/>
            </a:pPr>
            <a:r>
              <a:rPr lang="en-US">
                <a:solidFill>
                  <a:srgbClr val="FF0000"/>
                </a:solidFill>
              </a:rPr>
              <a:t>Background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428596" y="1285860"/>
            <a:ext cx="757242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Kenya logging ban – extended to Bamboo (</a:t>
            </a:r>
            <a:r>
              <a:rPr b="1" i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Y. alpina</a:t>
            </a: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Forests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Trials of exotic bamboos by KEFRI in 1988-1990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Appraisal conducted by B. Kigomo &amp; G. Sigu in 1995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Renewed interest in Bamboo due to ongoing projects (EABP)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Very Great Interest in Giant Bamboos !</a:t>
            </a:r>
            <a:endParaRPr b="1"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Study conducted by V. Brias &amp; G. Sigu in Aug. 2006</a:t>
            </a:r>
            <a:endParaRPr b="1"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Field visits and analysis conducted between 7 Aug. – 6 Sept. 2006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20"/>
          <p:cNvGraphicFramePr/>
          <p:nvPr/>
        </p:nvGraphicFramePr>
        <p:xfrm>
          <a:off x="457200" y="50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{6B517040-27C9-4907-B388-D54BBF6CF118}</a:tableStyleId>
              </a:tblPr>
              <a:tblGrid>
                <a:gridCol w="1614475"/>
                <a:gridCol w="642950"/>
                <a:gridCol w="714375"/>
                <a:gridCol w="714375"/>
                <a:gridCol w="714375"/>
                <a:gridCol w="642950"/>
                <a:gridCol w="717225"/>
                <a:gridCol w="822950"/>
                <a:gridCol w="745825"/>
                <a:gridCol w="900100"/>
              </a:tblGrid>
              <a:tr h="11001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RESULTS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Trial Site : JILORE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in  Asia 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Comparative 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</a:tr>
              <a:tr h="7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  <a:endParaRPr b="1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09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membranaceus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10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bambos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13.5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</a:tr>
              <a:tr h="110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hamiltonii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21"/>
          <p:cNvGraphicFramePr/>
          <p:nvPr/>
        </p:nvGraphicFramePr>
        <p:xfrm>
          <a:off x="428596" y="6429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{6B517040-27C9-4907-B388-D54BBF6CF118}</a:tableStyleId>
              </a:tblPr>
              <a:tblGrid>
                <a:gridCol w="1785950"/>
                <a:gridCol w="500075"/>
                <a:gridCol w="642950"/>
                <a:gridCol w="714375"/>
                <a:gridCol w="785825"/>
                <a:gridCol w="537200"/>
                <a:gridCol w="822950"/>
                <a:gridCol w="822950"/>
                <a:gridCol w="822950"/>
                <a:gridCol w="822950"/>
              </a:tblGrid>
              <a:tr h="9839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RESULTS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Trial Site: KAKAMEGA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in  Asia 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Comparative 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  <a:endParaRPr b="1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vulgaris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brandisii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48%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92%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83%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strictus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83%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hamiltonii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71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membranaceus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39%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T. siamensis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56%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tulda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59%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bambos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56%</a:t>
                      </a:r>
                      <a:endParaRPr/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22"/>
          <p:cNvGraphicFramePr/>
          <p:nvPr/>
        </p:nvGraphicFramePr>
        <p:xfrm>
          <a:off x="457200" y="4286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{6B517040-27C9-4907-B388-D54BBF6CF118}</a:tableStyleId>
              </a:tblPr>
              <a:tblGrid>
                <a:gridCol w="1971650"/>
                <a:gridCol w="571500"/>
                <a:gridCol w="428625"/>
                <a:gridCol w="642950"/>
                <a:gridCol w="714375"/>
                <a:gridCol w="608650"/>
                <a:gridCol w="822950"/>
                <a:gridCol w="822950"/>
                <a:gridCol w="822950"/>
                <a:gridCol w="822950"/>
              </a:tblGrid>
              <a:tr h="92555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RESULTS Trial Site: MUGUGA</a:t>
                      </a:r>
                      <a:r>
                        <a:rPr b="1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in  Asia </a:t>
                      </a:r>
                      <a:endParaRPr/>
                    </a:p>
                  </a:txBody>
                  <a:tcPr marT="9525" marB="0" marR="9525" marL="9525" anchor="b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Comparative 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  <a:endParaRPr b="1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WT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vulgaris 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brandisii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C. pergracile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56%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83%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hamiltonii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strictus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T. siamensis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56%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>
                    <a:solidFill>
                      <a:srgbClr val="FFFF00"/>
                    </a:solidFill>
                  </a:tcPr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tulda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59%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D. membranaceus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39%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49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B. bambos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idx="1" type="body"/>
          </p:nvPr>
        </p:nvSpPr>
        <p:spPr>
          <a:xfrm>
            <a:off x="457200" y="1524000"/>
            <a:ext cx="454342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Exotic Species Planted by KEFRI have shown reasonably good adaptability in various sites in Kenya.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Culm Height is generally stunted, especially for giant bamboo species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Notably good performance  of B. bambos in coastal region (drought resistance).</a:t>
            </a:r>
            <a:endParaRPr/>
          </a:p>
        </p:txBody>
      </p:sp>
      <p:sp>
        <p:nvSpPr>
          <p:cNvPr id="239" name="Google Shape;239;p2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onstantia"/>
              <a:buNone/>
            </a:pPr>
            <a:r>
              <a:rPr b="1" lang="en-US">
                <a:solidFill>
                  <a:srgbClr val="FFFF00"/>
                </a:solidFill>
              </a:rPr>
              <a:t>CONCLUSIONS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descr="Picture 002.jpg"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6" y="1357298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idx="1" type="body"/>
          </p:nvPr>
        </p:nvSpPr>
        <p:spPr>
          <a:xfrm>
            <a:off x="457200" y="1524000"/>
            <a:ext cx="425767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Very Good Performance of B. vulgaris in Lake Region &amp; T. siamensis in Highlands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Exotic Species are especially valuable  in Coastal regions (Gede / Jilore) due to demand by tourism industry in Malindi / Mombasa region</a:t>
            </a:r>
            <a:endParaRPr/>
          </a:p>
          <a:p>
            <a:pPr indent="-133985" lvl="0" marL="274320" rtl="0" algn="l"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sp>
        <p:nvSpPr>
          <p:cNvPr id="246" name="Google Shape;246;p2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Font typeface="Constantia"/>
              <a:buNone/>
            </a:pPr>
            <a:r>
              <a:rPr b="1" lang="en-US">
                <a:solidFill>
                  <a:srgbClr val="FFFF00"/>
                </a:solidFill>
              </a:rPr>
              <a:t>CONCLUSIONS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descr="Muguga bamboo trials 006.jpg"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4" y="1285860"/>
            <a:ext cx="3375445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4.jpg" id="252" name="Google Shape;25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428604"/>
            <a:ext cx="8286808" cy="60781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1000100" y="3714752"/>
            <a:ext cx="18473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44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4" name="Google Shape;254;p2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1142976" y="4429132"/>
            <a:ext cx="68342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Thank  You !</a:t>
            </a:r>
            <a:endParaRPr sz="9600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4.jpg" id="260" name="Google Shape;26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500042"/>
            <a:ext cx="8286808" cy="607818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 txBox="1"/>
          <p:nvPr/>
        </p:nvSpPr>
        <p:spPr>
          <a:xfrm>
            <a:off x="500034" y="1928802"/>
            <a:ext cx="6836936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More info: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Victor Brias</a:t>
            </a:r>
            <a:b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Oprins Plant NV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www.oprins.com</a:t>
            </a:r>
            <a:b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www.bambunusaverde.com</a:t>
            </a:r>
            <a:br>
              <a:rPr b="1" lang="en-US" sz="40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b="1" lang="en-US" sz="54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Victor and juergen 007.jpg" id="114" name="Google Shape;11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428604"/>
            <a:ext cx="8001056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/>
          </a:p>
        </p:txBody>
      </p:sp>
      <p:pic>
        <p:nvPicPr>
          <p:cNvPr descr="Picture Victor and juergen 012.jpg" id="121" name="Google Shape;12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571480"/>
            <a:ext cx="7858180" cy="58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152400"/>
            <a:ext cx="761526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b="1" lang="en-US"/>
              <a:t>Objectives</a:t>
            </a:r>
            <a:endParaRPr b="1"/>
          </a:p>
        </p:txBody>
      </p:sp>
      <p:pic>
        <p:nvPicPr>
          <p:cNvPr descr="Picture 039adj.jpg" id="127" name="Google Shape;12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384027"/>
            <a:ext cx="3929090" cy="6045369"/>
          </a:xfrm>
          <a:prstGeom prst="rect">
            <a:avLst/>
          </a:prstGeom>
          <a:noFill/>
          <a:ln cap="flat" cmpd="thickThin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5"/>
          <p:cNvSpPr txBox="1"/>
          <p:nvPr/>
        </p:nvSpPr>
        <p:spPr>
          <a:xfrm>
            <a:off x="4429124" y="1500174"/>
            <a:ext cx="421484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Analyze the trial plantations in  order to provide up to date information on </a:t>
            </a:r>
            <a:r>
              <a:rPr lang="en-US" sz="24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species to site matching </a:t>
            </a: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with specific focus on </a:t>
            </a:r>
            <a:r>
              <a:rPr lang="en-US" sz="24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identifying suitable species </a:t>
            </a: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for developing</a:t>
            </a:r>
            <a:r>
              <a:rPr lang="en-US" sz="24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 bamboo plantations </a:t>
            </a: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 the Lake Region, highlands and coastal regions of Kenya.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/>
              <a:t>Trial Sites</a:t>
            </a:r>
            <a:endParaRPr/>
          </a:p>
        </p:txBody>
      </p:sp>
      <p:pic>
        <p:nvPicPr>
          <p:cNvPr id="134" name="Google Shape;13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50" y="285728"/>
            <a:ext cx="6072230" cy="640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500034" y="1928802"/>
            <a:ext cx="227498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Kakamega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Muguga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Jilore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Gede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7"/>
          <p:cNvGraphicFramePr/>
          <p:nvPr/>
        </p:nvGraphicFramePr>
        <p:xfrm>
          <a:off x="4572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{6B517040-27C9-4907-B388-D54BBF6CF118}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KAKAMEGA 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MUGUGA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GEDE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JILORE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Lake Region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Highlands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Coastal (Malindi)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Coastal (Malindi)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Coordinates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0°14’S / 36°38’E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1°54’S / 34°15’E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3°20’S / 40°5’E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3°12’S / 39°55’E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Altitude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1,675 m asl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2,050 m asl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m asl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m asl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 (min) 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 (max)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34°C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Annual Rainfall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1100-1950 mm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900-1500 mm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900-1400 mm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550-1000 mm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45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Soils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Dark Brown Loams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Deep Dark Red Clay Loams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Sandy White Loams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Sandy-red compact sandy soils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967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Source: Kigomo &amp; Sigu, 1996.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41" name="Google Shape;141;p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/>
              <a:t>	KEFRI Bamboo Trial Locations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064.jpg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8" y="428604"/>
            <a:ext cx="4500594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Bambusa vulgaris 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Bambusa bambos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Bambusa tulda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Cephalostachyum pergracile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Dendrocalamus asper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Dendrocalamus brandisii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>
                <a:solidFill>
                  <a:srgbClr val="FFFF00"/>
                </a:solidFill>
              </a:rPr>
              <a:t>Dendrocalamus giganteus</a:t>
            </a:r>
            <a:endParaRPr sz="2000"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Dendrocalamus hamiltonii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Dendrocalamus membranaceus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Dendrocalamus strictus</a:t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/>
              <a:t>Thyrsostachys siamensis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700"/>
              <a:buChar char="⚫"/>
            </a:pPr>
            <a:r>
              <a:rPr i="1" lang="en-US" sz="2000">
                <a:solidFill>
                  <a:srgbClr val="FFFF00"/>
                </a:solidFill>
              </a:rPr>
              <a:t>Phyllostachys species</a:t>
            </a:r>
            <a:endParaRPr sz="2000">
              <a:solidFill>
                <a:srgbClr val="FFFF00"/>
              </a:solidFill>
            </a:endParaRPr>
          </a:p>
        </p:txBody>
      </p:sp>
      <p:sp>
        <p:nvSpPr>
          <p:cNvPr id="148" name="Google Shape;148;p8"/>
          <p:cNvSpPr txBox="1"/>
          <p:nvPr>
            <p:ph type="title"/>
          </p:nvPr>
        </p:nvSpPr>
        <p:spPr>
          <a:xfrm>
            <a:off x="457200" y="152400"/>
            <a:ext cx="382904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nstantia"/>
              <a:buNone/>
            </a:pPr>
            <a:r>
              <a:rPr b="1" lang="en-US" sz="2800">
                <a:solidFill>
                  <a:srgbClr val="FFFF00"/>
                </a:solidFill>
              </a:rPr>
              <a:t>Species  planted</a:t>
            </a:r>
            <a:br>
              <a:rPr b="1" lang="en-US" sz="2800">
                <a:solidFill>
                  <a:srgbClr val="FFFF00"/>
                </a:solidFill>
              </a:rPr>
            </a:br>
            <a:r>
              <a:rPr b="1" lang="en-US" sz="2800">
                <a:solidFill>
                  <a:srgbClr val="FFFF00"/>
                </a:solidFill>
              </a:rPr>
              <a:t>at KEFRI Trials</a:t>
            </a:r>
            <a:endParaRPr b="1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ganteus.jpg" id="153" name="Google Shape;15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0700" y="428604"/>
            <a:ext cx="3526142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>
            <p:ph type="title"/>
          </p:nvPr>
        </p:nvSpPr>
        <p:spPr>
          <a:xfrm>
            <a:off x="457200" y="152400"/>
            <a:ext cx="48291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Font typeface="Constantia"/>
              <a:buNone/>
            </a:pPr>
            <a:r>
              <a:rPr lang="en-US"/>
              <a:t>Observations in 2006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571472" y="1714488"/>
            <a:ext cx="4739503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5 x 5 planting for all species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Inadequate for large bamboos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Suitable for some species  (T. siamensis)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Sites were unmanaged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no systematic harvesting </a:t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Weeds 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rotting  / dead culms</a:t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fire damage in some areas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Plots not marked with species names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 Some species not located/identified</a:t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Char char="-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D. giganteus, Ph. pubescens, etc. 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Char char="-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Mix up of species at time of planting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Noticable  difference in species growth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Highland (Kakamega /Muguga) 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Coastal (Gede / Jilore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2009-09-08T09:11:34Z</dcterms:created>
  <dc:creator>Your User Name</dc:creator>
</cp:coreProperties>
</file>