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9" r:id="rId3"/>
    <p:sldId id="311" r:id="rId4"/>
    <p:sldId id="290" r:id="rId5"/>
    <p:sldId id="291" r:id="rId6"/>
    <p:sldId id="292" r:id="rId7"/>
    <p:sldId id="293" r:id="rId8"/>
    <p:sldId id="297" r:id="rId9"/>
    <p:sldId id="298" r:id="rId10"/>
    <p:sldId id="299" r:id="rId11"/>
    <p:sldId id="296" r:id="rId12"/>
    <p:sldId id="304" r:id="rId13"/>
    <p:sldId id="301" r:id="rId14"/>
    <p:sldId id="306" r:id="rId15"/>
    <p:sldId id="316" r:id="rId16"/>
    <p:sldId id="317" r:id="rId17"/>
    <p:sldId id="318" r:id="rId18"/>
    <p:sldId id="275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66"/>
    <a:srgbClr val="003300"/>
    <a:srgbClr val="008000"/>
    <a:srgbClr val="FFFF00"/>
    <a:srgbClr val="006600"/>
    <a:srgbClr val="9BBB59"/>
    <a:srgbClr val="CCCC00"/>
    <a:srgbClr val="000099"/>
    <a:srgbClr val="99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8" autoAdjust="0"/>
  </p:normalViewPr>
  <p:slideViewPr>
    <p:cSldViewPr>
      <p:cViewPr varScale="1">
        <p:scale>
          <a:sx n="86" d="100"/>
          <a:sy n="86" d="100"/>
        </p:scale>
        <p:origin x="-6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88368-0D06-4176-A7EA-91D85C18304E}" type="datetimeFigureOut">
              <a:rPr lang="es-ES" smtClean="0"/>
              <a:pPr/>
              <a:t>14/09/2009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444C0-DD36-436E-A0F6-73951B2F57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444C0-DD36-436E-A0F6-73951B2F57EC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0019-3976-47A1-8912-442C87369892}" type="datetimeFigureOut">
              <a:rPr lang="es-ES" smtClean="0"/>
              <a:pPr/>
              <a:t>14/09/2009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2BEE-EC19-464D-AA00-A38DCD0578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0019-3976-47A1-8912-442C87369892}" type="datetimeFigureOut">
              <a:rPr lang="es-ES" smtClean="0"/>
              <a:pPr/>
              <a:t>14/09/2009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2BEE-EC19-464D-AA00-A38DCD0578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0019-3976-47A1-8912-442C87369892}" type="datetimeFigureOut">
              <a:rPr lang="es-ES" smtClean="0"/>
              <a:pPr/>
              <a:t>14/09/2009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2BEE-EC19-464D-AA00-A38DCD0578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0019-3976-47A1-8912-442C87369892}" type="datetimeFigureOut">
              <a:rPr lang="es-ES" smtClean="0"/>
              <a:pPr/>
              <a:t>14/09/2009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2BEE-EC19-464D-AA00-A38DCD0578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0019-3976-47A1-8912-442C87369892}" type="datetimeFigureOut">
              <a:rPr lang="es-ES" smtClean="0"/>
              <a:pPr/>
              <a:t>14/09/2009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2BEE-EC19-464D-AA00-A38DCD0578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0019-3976-47A1-8912-442C87369892}" type="datetimeFigureOut">
              <a:rPr lang="es-ES" smtClean="0"/>
              <a:pPr/>
              <a:t>14/09/2009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2BEE-EC19-464D-AA00-A38DCD0578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0019-3976-47A1-8912-442C87369892}" type="datetimeFigureOut">
              <a:rPr lang="es-ES" smtClean="0"/>
              <a:pPr/>
              <a:t>14/09/2009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2BEE-EC19-464D-AA00-A38DCD0578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0019-3976-47A1-8912-442C87369892}" type="datetimeFigureOut">
              <a:rPr lang="es-ES" smtClean="0"/>
              <a:pPr/>
              <a:t>14/09/2009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2BEE-EC19-464D-AA00-A38DCD0578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0019-3976-47A1-8912-442C87369892}" type="datetimeFigureOut">
              <a:rPr lang="es-ES" smtClean="0"/>
              <a:pPr/>
              <a:t>14/09/2009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2BEE-EC19-464D-AA00-A38DCD0578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0019-3976-47A1-8912-442C87369892}" type="datetimeFigureOut">
              <a:rPr lang="es-ES" smtClean="0"/>
              <a:pPr/>
              <a:t>14/09/2009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2BEE-EC19-464D-AA00-A38DCD0578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0019-3976-47A1-8912-442C87369892}" type="datetimeFigureOut">
              <a:rPr lang="es-ES" smtClean="0"/>
              <a:pPr/>
              <a:t>14/09/2009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2BEE-EC19-464D-AA00-A38DCD0578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C0019-3976-47A1-8912-442C87369892}" type="datetimeFigureOut">
              <a:rPr lang="es-ES" smtClean="0"/>
              <a:pPr/>
              <a:t>14/09/2009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22BEE-EC19-464D-AA00-A38DCD0578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2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11" Type="http://schemas.openxmlformats.org/officeDocument/2006/relationships/image" Target="../media/image71.jpeg"/><Relationship Id="rId5" Type="http://schemas.openxmlformats.org/officeDocument/2006/relationships/image" Target="../media/image66.jpeg"/><Relationship Id="rId10" Type="http://schemas.openxmlformats.org/officeDocument/2006/relationships/image" Target="../media/image33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857620" y="285728"/>
            <a:ext cx="5143504" cy="2714644"/>
          </a:xfrm>
        </p:spPr>
        <p:txBody>
          <a:bodyPr>
            <a:normAutofit fontScale="47500" lnSpcReduction="20000"/>
          </a:bodyPr>
          <a:lstStyle/>
          <a:p>
            <a:r>
              <a:rPr lang="en-US" sz="7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Guadua</a:t>
            </a:r>
            <a:r>
              <a:rPr lang="en-US" sz="7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angustifolia</a:t>
            </a:r>
            <a:r>
              <a:rPr lang="en-US" sz="7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forestry </a:t>
            </a:r>
            <a:r>
              <a:rPr lang="en-US" sz="7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nucleus in Colombia: Contribution to environmental preservation and </a:t>
            </a:r>
            <a:r>
              <a:rPr lang="en-US" sz="7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local </a:t>
            </a:r>
            <a:r>
              <a:rPr lang="en-US" sz="7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social development</a:t>
            </a:r>
            <a:endParaRPr lang="es-ES" sz="7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S" b="1" dirty="0">
              <a:solidFill>
                <a:srgbClr val="0033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6248" y="3643314"/>
            <a:ext cx="44291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Ximena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Londoño</a:t>
            </a:r>
            <a:endParaRPr kumimoji="0" lang="es-ES" sz="2800" b="1" i="0" u="none" strike="noStrike" cap="none" normalizeH="0" baseline="0" dirty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Colombian Bamboo Society</a:t>
            </a:r>
            <a:endParaRPr kumimoji="0" lang="es-ES" sz="2800" b="1" i="0" u="none" strike="noStrike" cap="none" normalizeH="0" baseline="0" dirty="0" smtClean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Imagen" descr="Vuelo ultraliviano.jpg"/>
          <p:cNvPicPr>
            <a:picLocks noChangeAspect="1"/>
          </p:cNvPicPr>
          <p:nvPr/>
        </p:nvPicPr>
        <p:blipFill>
          <a:blip r:embed="rId2"/>
          <a:srcRect l="22223" r="4166"/>
          <a:stretch>
            <a:fillRect/>
          </a:stretch>
        </p:blipFill>
        <p:spPr>
          <a:xfrm>
            <a:off x="-32" y="0"/>
            <a:ext cx="3786214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5339383"/>
            <a:ext cx="3929090" cy="144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26" descr="Logos"/>
          <p:cNvPicPr>
            <a:picLocks noChangeAspect="1" noChangeArrowheads="1"/>
          </p:cNvPicPr>
          <p:nvPr/>
        </p:nvPicPr>
        <p:blipFill>
          <a:blip r:embed="rId4"/>
          <a:srcRect b="-3670"/>
          <a:stretch>
            <a:fillRect/>
          </a:stretch>
        </p:blipFill>
        <p:spPr bwMode="auto">
          <a:xfrm>
            <a:off x="8215338" y="4643446"/>
            <a:ext cx="771489" cy="2204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Containes exportacion.jpg"/>
          <p:cNvPicPr>
            <a:picLocks noChangeAspect="1"/>
          </p:cNvPicPr>
          <p:nvPr/>
        </p:nvPicPr>
        <p:blipFill>
          <a:blip r:embed="rId2"/>
          <a:srcRect l="11534" t="9375" r="10156" b="8239"/>
          <a:stretch>
            <a:fillRect/>
          </a:stretch>
        </p:blipFill>
        <p:spPr>
          <a:xfrm>
            <a:off x="6357950" y="4643446"/>
            <a:ext cx="2714644" cy="2143140"/>
          </a:xfrm>
          <a:prstGeom prst="rect">
            <a:avLst/>
          </a:prstGeom>
        </p:spPr>
      </p:pic>
      <p:pic>
        <p:nvPicPr>
          <p:cNvPr id="11" name="10 Imagen" descr="Transp Guadua 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3148212"/>
            <a:ext cx="2090928" cy="1566672"/>
          </a:xfrm>
          <a:prstGeom prst="rect">
            <a:avLst/>
          </a:prstGeom>
        </p:spPr>
      </p:pic>
      <p:pic>
        <p:nvPicPr>
          <p:cNvPr id="7" name="6 Imagen" descr="Operador Forestal.jpg"/>
          <p:cNvPicPr>
            <a:picLocks noChangeAspect="1"/>
          </p:cNvPicPr>
          <p:nvPr/>
        </p:nvPicPr>
        <p:blipFill>
          <a:blip r:embed="rId4"/>
          <a:srcRect t="6614" b="11500"/>
          <a:stretch>
            <a:fillRect/>
          </a:stretch>
        </p:blipFill>
        <p:spPr>
          <a:xfrm>
            <a:off x="2928926" y="3929066"/>
            <a:ext cx="2643206" cy="2888693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71406" y="142852"/>
            <a:ext cx="3500462" cy="1969770"/>
          </a:xfrm>
          <a:prstGeom prst="rect">
            <a:avLst/>
          </a:prstGeom>
          <a:solidFill>
            <a:srgbClr val="008000">
              <a:alpha val="15000"/>
            </a:srgbClr>
          </a:solidFill>
        </p:spPr>
        <p:txBody>
          <a:bodyPr wrap="square">
            <a:spAutoFit/>
          </a:bodyPr>
          <a:lstStyle/>
          <a:p>
            <a:pPr marL="342900" indent="-342900">
              <a:buClr>
                <a:srgbClr val="FFFF00"/>
              </a:buClr>
            </a:pPr>
            <a:r>
              <a:rPr lang="en-CA" altLang="zh-C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ACTIVITIES ....</a:t>
            </a:r>
            <a:endParaRPr lang="en-CA" altLang="zh-CN" sz="2400" b="1" dirty="0" smtClean="0">
              <a:solidFill>
                <a:srgbClr val="FFFF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endParaRPr lang="en-CA" altLang="zh-CN" b="1" dirty="0" smtClean="0">
              <a:solidFill>
                <a:srgbClr val="008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457200" indent="-457200">
              <a:buClr>
                <a:srgbClr val="FFFF00"/>
              </a:buClr>
              <a:buFont typeface="+mj-lt"/>
              <a:buAutoNum type="arabicPeriod" startAt="6"/>
            </a:pPr>
            <a:r>
              <a:rPr lang="en-CA" altLang="zh-CN" sz="2000" b="1" dirty="0" smtClean="0">
                <a:solidFill>
                  <a:srgbClr val="008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Harvesting </a:t>
            </a:r>
          </a:p>
          <a:p>
            <a:pPr marL="457200" indent="-457200">
              <a:buClr>
                <a:srgbClr val="FFFF00"/>
              </a:buClr>
              <a:buFont typeface="+mj-lt"/>
              <a:buAutoNum type="arabicPeriod" startAt="6"/>
            </a:pPr>
            <a:r>
              <a:rPr lang="en-CA" altLang="zh-CN" sz="2000" b="1" dirty="0" smtClean="0">
                <a:solidFill>
                  <a:srgbClr val="008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Correcting culms</a:t>
            </a:r>
          </a:p>
          <a:p>
            <a:pPr marL="457200" indent="-457200">
              <a:buClr>
                <a:srgbClr val="FFFF00"/>
              </a:buClr>
              <a:buFont typeface="+mj-lt"/>
              <a:buAutoNum type="arabicPeriod" startAt="6"/>
            </a:pPr>
            <a:r>
              <a:rPr lang="en-CA" altLang="zh-CN" sz="2000" b="1" dirty="0" smtClean="0">
                <a:solidFill>
                  <a:srgbClr val="008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Transportation &amp; storage</a:t>
            </a:r>
          </a:p>
          <a:p>
            <a:pPr marL="457200" indent="-457200">
              <a:buClr>
                <a:srgbClr val="FFFF00"/>
              </a:buClr>
              <a:buFont typeface="+mj-lt"/>
              <a:buAutoNum type="arabicPeriod" startAt="6"/>
            </a:pPr>
            <a:r>
              <a:rPr lang="en-CA" altLang="zh-CN" sz="2000" b="1" dirty="0" smtClean="0">
                <a:solidFill>
                  <a:srgbClr val="008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Commercialization</a:t>
            </a:r>
          </a:p>
        </p:txBody>
      </p:sp>
      <p:pic>
        <p:nvPicPr>
          <p:cNvPr id="5" name="4 Imagen" descr="JEArango Corte Guadu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" y="2534178"/>
            <a:ext cx="2857520" cy="4310914"/>
          </a:xfrm>
          <a:prstGeom prst="rect">
            <a:avLst/>
          </a:prstGeom>
        </p:spPr>
      </p:pic>
      <p:pic>
        <p:nvPicPr>
          <p:cNvPr id="6" name="5 Imagen" descr="JEatango Everth Betancourt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46769" y="2500306"/>
            <a:ext cx="1420595" cy="21431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8 Imagen" descr="Bodega Induguadu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934" y="701501"/>
            <a:ext cx="2874660" cy="2155995"/>
          </a:xfrm>
          <a:prstGeom prst="rect">
            <a:avLst/>
          </a:prstGeom>
        </p:spPr>
      </p:pic>
      <p:pic>
        <p:nvPicPr>
          <p:cNvPr id="10" name="9 Imagen" descr="cargue cami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50595" y="2214554"/>
            <a:ext cx="1535917" cy="2047889"/>
          </a:xfrm>
          <a:prstGeom prst="rect">
            <a:avLst/>
          </a:prstGeom>
        </p:spPr>
      </p:pic>
      <p:pic>
        <p:nvPicPr>
          <p:cNvPr id="13" name="Picture 4" descr="Secado Guadua Napoles 00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3722921" y="77777"/>
            <a:ext cx="2849343" cy="2136777"/>
          </a:xfrm>
          <a:prstGeom prst="rect">
            <a:avLst/>
          </a:prstGeom>
          <a:noFill/>
        </p:spPr>
      </p:pic>
      <p:pic>
        <p:nvPicPr>
          <p:cNvPr id="14" name="Picture 1026" descr="Logos"/>
          <p:cNvPicPr>
            <a:picLocks noChangeAspect="1" noChangeArrowheads="1"/>
          </p:cNvPicPr>
          <p:nvPr/>
        </p:nvPicPr>
        <p:blipFill>
          <a:blip r:embed="rId10" cstate="print"/>
          <a:srcRect b="-3670"/>
          <a:stretch>
            <a:fillRect/>
          </a:stretch>
        </p:blipFill>
        <p:spPr bwMode="auto">
          <a:xfrm>
            <a:off x="8786842" y="5857892"/>
            <a:ext cx="321896" cy="919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89" name="Line 17"/>
          <p:cNvSpPr>
            <a:spLocks noChangeShapeType="1"/>
          </p:cNvSpPr>
          <p:nvPr/>
        </p:nvSpPr>
        <p:spPr bwMode="auto">
          <a:xfrm>
            <a:off x="7572364" y="2420938"/>
            <a:ext cx="0" cy="1008062"/>
          </a:xfrm>
          <a:prstGeom prst="line">
            <a:avLst/>
          </a:prstGeom>
          <a:noFill/>
          <a:ln w="50800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566284" name="Line 12"/>
          <p:cNvSpPr>
            <a:spLocks noChangeShapeType="1"/>
          </p:cNvSpPr>
          <p:nvPr/>
        </p:nvSpPr>
        <p:spPr bwMode="auto">
          <a:xfrm>
            <a:off x="4437055" y="2420938"/>
            <a:ext cx="0" cy="1008062"/>
          </a:xfrm>
          <a:prstGeom prst="line">
            <a:avLst/>
          </a:prstGeom>
          <a:noFill/>
          <a:ln w="50800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566283" name="Line 11"/>
          <p:cNvSpPr>
            <a:spLocks noChangeShapeType="1"/>
          </p:cNvSpPr>
          <p:nvPr/>
        </p:nvSpPr>
        <p:spPr bwMode="auto">
          <a:xfrm>
            <a:off x="1285820" y="2428868"/>
            <a:ext cx="0" cy="1079500"/>
          </a:xfrm>
          <a:prstGeom prst="line">
            <a:avLst/>
          </a:prstGeom>
          <a:noFill/>
          <a:ln w="50800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566279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1928793" y="142851"/>
            <a:ext cx="5000661" cy="785819"/>
          </a:xfrm>
          <a:solidFill>
            <a:srgbClr val="006600">
              <a:alpha val="40000"/>
            </a:srgb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ACHIEVEMENTS</a:t>
            </a:r>
            <a:endParaRPr lang="en-US" altLang="zh-CN" sz="40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6276" name="Rectangle 4"/>
          <p:cNvSpPr>
            <a:spLocks noChangeArrowheads="1"/>
          </p:cNvSpPr>
          <p:nvPr/>
        </p:nvSpPr>
        <p:spPr bwMode="auto">
          <a:xfrm>
            <a:off x="71406" y="3500438"/>
            <a:ext cx="2786082" cy="2879725"/>
          </a:xfrm>
          <a:prstGeom prst="rect">
            <a:avLst/>
          </a:prstGeom>
          <a:solidFill>
            <a:srgbClr val="FFFF00">
              <a:alpha val="4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t" anchorCtr="0"/>
          <a:lstStyle/>
          <a:p>
            <a:pPr>
              <a:buFont typeface="Arial" pitchFamily="34" charset="0"/>
              <a:buChar char="•"/>
            </a:pPr>
            <a:r>
              <a:rPr lang="en-US" altLang="zh-CN" sz="1800" dirty="0" smtClean="0">
                <a:latin typeface="Arial" charset="0"/>
              </a:rPr>
              <a:t>   Improve the</a:t>
            </a:r>
          </a:p>
          <a:p>
            <a:r>
              <a:rPr lang="en-US" altLang="zh-CN" dirty="0" smtClean="0">
                <a:latin typeface="Arial" charset="0"/>
              </a:rPr>
              <a:t>    </a:t>
            </a:r>
            <a:r>
              <a:rPr lang="en-US" altLang="zh-CN" sz="1800" dirty="0" smtClean="0">
                <a:latin typeface="Arial" charset="0"/>
              </a:rPr>
              <a:t>environmental offer in  </a:t>
            </a:r>
          </a:p>
          <a:p>
            <a:r>
              <a:rPr lang="en-US" altLang="zh-CN" dirty="0" smtClean="0">
                <a:latin typeface="Arial" charset="0"/>
              </a:rPr>
              <a:t>  </a:t>
            </a:r>
            <a:r>
              <a:rPr lang="en-US" altLang="zh-CN" sz="1800" dirty="0" smtClean="0">
                <a:latin typeface="Arial" charset="0"/>
              </a:rPr>
              <a:t>  zone.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>
                <a:latin typeface="Arial" charset="0"/>
              </a:rPr>
              <a:t>   Preserve and reforest  </a:t>
            </a:r>
          </a:p>
          <a:p>
            <a:r>
              <a:rPr lang="en-US" altLang="zh-CN" dirty="0" smtClean="0">
                <a:latin typeface="Arial" charset="0"/>
              </a:rPr>
              <a:t>    the watershed in the     </a:t>
            </a:r>
          </a:p>
          <a:p>
            <a:r>
              <a:rPr lang="en-US" altLang="zh-CN" dirty="0" smtClean="0">
                <a:latin typeface="Arial" charset="0"/>
              </a:rPr>
              <a:t>    area of GFNLE.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>
                <a:latin typeface="Arial" charset="0"/>
              </a:rPr>
              <a:t>   Minimize </a:t>
            </a:r>
          </a:p>
          <a:p>
            <a:r>
              <a:rPr lang="en-US" altLang="zh-CN" dirty="0" smtClean="0">
                <a:latin typeface="Arial" charset="0"/>
              </a:rPr>
              <a:t>    environmental impacts.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>
                <a:latin typeface="Arial" charset="0"/>
              </a:rPr>
              <a:t>   Identify &amp; protect    </a:t>
            </a:r>
          </a:p>
          <a:p>
            <a:r>
              <a:rPr lang="en-US" altLang="zh-CN" dirty="0" smtClean="0">
                <a:latin typeface="Arial" charset="0"/>
              </a:rPr>
              <a:t>    fauna and flora.</a:t>
            </a:r>
          </a:p>
          <a:p>
            <a:endParaRPr lang="en-US" altLang="zh-CN" sz="1800" dirty="0">
              <a:latin typeface="Arial" charset="0"/>
            </a:endParaRPr>
          </a:p>
        </p:txBody>
      </p:sp>
      <p:sp>
        <p:nvSpPr>
          <p:cNvPr id="566277" name="Rectangle 5"/>
          <p:cNvSpPr>
            <a:spLocks noChangeArrowheads="1"/>
          </p:cNvSpPr>
          <p:nvPr/>
        </p:nvSpPr>
        <p:spPr bwMode="auto">
          <a:xfrm>
            <a:off x="2928862" y="3405207"/>
            <a:ext cx="3143336" cy="3309941"/>
          </a:xfrm>
          <a:prstGeom prst="rect">
            <a:avLst/>
          </a:prstGeom>
          <a:solidFill>
            <a:srgbClr val="FFFF00">
              <a:alpha val="4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t" anchorCtr="0"/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>
                <a:latin typeface="Arial" charset="0"/>
              </a:rPr>
              <a:t> Bring together and educate</a:t>
            </a:r>
          </a:p>
          <a:p>
            <a:r>
              <a:rPr lang="en-US" altLang="zh-CN" dirty="0" smtClean="0">
                <a:latin typeface="Arial" charset="0"/>
              </a:rPr>
              <a:t>   farm owners.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>
                <a:latin typeface="Arial" charset="0"/>
              </a:rPr>
              <a:t> Generate employment  </a:t>
            </a:r>
          </a:p>
          <a:p>
            <a:r>
              <a:rPr lang="en-US" altLang="zh-CN" dirty="0" smtClean="0">
                <a:latin typeface="Arial" charset="0"/>
              </a:rPr>
              <a:t>    sources.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>
                <a:latin typeface="Arial" charset="0"/>
              </a:rPr>
              <a:t> Strengthen the principle of   </a:t>
            </a:r>
          </a:p>
          <a:p>
            <a:r>
              <a:rPr lang="en-US" altLang="zh-CN" dirty="0" smtClean="0">
                <a:latin typeface="Arial" charset="0"/>
              </a:rPr>
              <a:t>    association.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>
                <a:latin typeface="Arial" charset="0"/>
              </a:rPr>
              <a:t> Exchange knowledge.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>
                <a:latin typeface="Arial" charset="0"/>
              </a:rPr>
              <a:t> Train communities in   </a:t>
            </a:r>
          </a:p>
          <a:p>
            <a:r>
              <a:rPr lang="en-US" altLang="zh-CN" dirty="0" smtClean="0">
                <a:latin typeface="Arial" charset="0"/>
              </a:rPr>
              <a:t>   environmental education</a:t>
            </a:r>
          </a:p>
          <a:p>
            <a:r>
              <a:rPr lang="en-US" altLang="zh-CN" dirty="0" smtClean="0">
                <a:latin typeface="Arial" charset="0"/>
              </a:rPr>
              <a:t>   and in the sustainable    </a:t>
            </a:r>
          </a:p>
          <a:p>
            <a:r>
              <a:rPr lang="en-US" altLang="zh-CN" dirty="0" smtClean="0">
                <a:latin typeface="Arial" charset="0"/>
              </a:rPr>
              <a:t>   management of </a:t>
            </a:r>
            <a:r>
              <a:rPr lang="en-US" altLang="zh-CN" dirty="0" err="1" smtClean="0">
                <a:latin typeface="Arial" charset="0"/>
              </a:rPr>
              <a:t>g</a:t>
            </a:r>
            <a:r>
              <a:rPr lang="en-US" altLang="zh-CN" i="1" dirty="0" err="1" smtClean="0">
                <a:latin typeface="Arial" charset="0"/>
              </a:rPr>
              <a:t>uaduales</a:t>
            </a:r>
            <a:r>
              <a:rPr lang="en-US" altLang="zh-CN" i="1" dirty="0" smtClean="0">
                <a:latin typeface="Arial" charset="0"/>
              </a:rPr>
              <a:t>.    </a:t>
            </a:r>
          </a:p>
          <a:p>
            <a:endParaRPr lang="en-US" altLang="zh-CN" i="1" dirty="0" smtClean="0">
              <a:latin typeface="Arial" charset="0"/>
            </a:endParaRPr>
          </a:p>
          <a:p>
            <a:endParaRPr lang="en-US" altLang="zh-CN" dirty="0" smtClean="0">
              <a:latin typeface="Arial" charset="0"/>
            </a:endParaRPr>
          </a:p>
          <a:p>
            <a:endParaRPr lang="en-US" altLang="zh-CN" dirty="0" smtClean="0">
              <a:latin typeface="Arial" charset="0"/>
            </a:endParaRPr>
          </a:p>
          <a:p>
            <a:endParaRPr lang="en-US" altLang="zh-CN" dirty="0" smtClean="0">
              <a:latin typeface="Arial" charset="0"/>
            </a:endParaRPr>
          </a:p>
        </p:txBody>
      </p:sp>
      <p:sp>
        <p:nvSpPr>
          <p:cNvPr id="566281" name="Rectangle 9"/>
          <p:cNvSpPr>
            <a:spLocks noChangeArrowheads="1"/>
          </p:cNvSpPr>
          <p:nvPr/>
        </p:nvSpPr>
        <p:spPr bwMode="auto">
          <a:xfrm>
            <a:off x="71374" y="1484313"/>
            <a:ext cx="2416204" cy="936625"/>
          </a:xfrm>
          <a:prstGeom prst="rect">
            <a:avLst/>
          </a:prstGeom>
          <a:solidFill>
            <a:srgbClr val="006600">
              <a:alpha val="4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800" dirty="0" smtClean="0">
                <a:solidFill>
                  <a:srgbClr val="FFFF00"/>
                </a:solidFill>
                <a:latin typeface="Arial" charset="0"/>
              </a:rPr>
              <a:t>Environmental</a:t>
            </a:r>
            <a:endParaRPr lang="en-US" altLang="zh-CN" sz="28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66282" name="Rectangle 10"/>
          <p:cNvSpPr>
            <a:spLocks noChangeArrowheads="1"/>
          </p:cNvSpPr>
          <p:nvPr/>
        </p:nvSpPr>
        <p:spPr bwMode="auto">
          <a:xfrm>
            <a:off x="3214678" y="1484313"/>
            <a:ext cx="2508261" cy="936625"/>
          </a:xfrm>
          <a:prstGeom prst="rect">
            <a:avLst/>
          </a:prstGeom>
          <a:solidFill>
            <a:srgbClr val="006600">
              <a:alpha val="4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000" dirty="0" smtClean="0">
                <a:solidFill>
                  <a:srgbClr val="FFFF00"/>
                </a:solidFill>
                <a:latin typeface="Arial" charset="0"/>
              </a:rPr>
              <a:t>Social</a:t>
            </a:r>
            <a:endParaRPr lang="en-US" altLang="zh-CN" sz="30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66285" name="Rectangle 13"/>
          <p:cNvSpPr>
            <a:spLocks noChangeArrowheads="1"/>
          </p:cNvSpPr>
          <p:nvPr/>
        </p:nvSpPr>
        <p:spPr bwMode="auto">
          <a:xfrm>
            <a:off x="6143572" y="3429000"/>
            <a:ext cx="2928958" cy="2879725"/>
          </a:xfrm>
          <a:prstGeom prst="rect">
            <a:avLst/>
          </a:prstGeom>
          <a:solidFill>
            <a:srgbClr val="FFFF00">
              <a:alpha val="4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t" anchorCtr="0"/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>
                <a:latin typeface="Arial" charset="0"/>
              </a:rPr>
              <a:t>  Aggregate value.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>
                <a:latin typeface="Arial" charset="0"/>
              </a:rPr>
              <a:t>  Higher productivity and</a:t>
            </a:r>
          </a:p>
          <a:p>
            <a:r>
              <a:rPr lang="en-US" altLang="zh-CN" dirty="0" smtClean="0">
                <a:latin typeface="Arial" charset="0"/>
              </a:rPr>
              <a:t>   profitability for the owner.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>
                <a:latin typeface="Arial" charset="0"/>
              </a:rPr>
              <a:t>  Supply a high quality</a:t>
            </a:r>
          </a:p>
          <a:p>
            <a:r>
              <a:rPr lang="en-US" altLang="zh-CN" dirty="0" smtClean="0">
                <a:latin typeface="Arial" charset="0"/>
              </a:rPr>
              <a:t>   raw  material </a:t>
            </a:r>
            <a:r>
              <a:rPr lang="en-US" altLang="zh-CN" dirty="0" smtClean="0">
                <a:latin typeface="Arial" charset="0"/>
              </a:rPr>
              <a:t>for  </a:t>
            </a:r>
            <a:endParaRPr lang="en-US" altLang="zh-CN" dirty="0" smtClean="0">
              <a:latin typeface="Arial" charset="0"/>
            </a:endParaRPr>
          </a:p>
          <a:p>
            <a:r>
              <a:rPr lang="en-US" altLang="zh-CN" dirty="0" smtClean="0">
                <a:latin typeface="Arial" charset="0"/>
              </a:rPr>
              <a:t>   different processes.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>
                <a:latin typeface="Arial" charset="0"/>
              </a:rPr>
              <a:t>  Supply quality </a:t>
            </a:r>
            <a:r>
              <a:rPr lang="en-US" altLang="zh-CN" dirty="0" err="1" smtClean="0">
                <a:latin typeface="Arial" charset="0"/>
              </a:rPr>
              <a:t>guadua</a:t>
            </a:r>
            <a:r>
              <a:rPr lang="en-US" altLang="zh-CN" dirty="0" smtClean="0">
                <a:latin typeface="Arial" charset="0"/>
              </a:rPr>
              <a:t> to </a:t>
            </a:r>
          </a:p>
          <a:p>
            <a:r>
              <a:rPr lang="en-US" altLang="zh-CN" dirty="0" smtClean="0">
                <a:latin typeface="Arial" charset="0"/>
              </a:rPr>
              <a:t>   the </a:t>
            </a:r>
            <a:r>
              <a:rPr lang="en-US" altLang="zh-CN" dirty="0" err="1" smtClean="0">
                <a:latin typeface="Arial" charset="0"/>
              </a:rPr>
              <a:t>Guadua</a:t>
            </a:r>
            <a:r>
              <a:rPr lang="en-US" altLang="zh-CN" dirty="0" smtClean="0">
                <a:latin typeface="Arial" charset="0"/>
              </a:rPr>
              <a:t> chain.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>
                <a:latin typeface="Arial" charset="0"/>
              </a:rPr>
              <a:t>  Consolidate new </a:t>
            </a:r>
          </a:p>
          <a:p>
            <a:r>
              <a:rPr lang="en-US" altLang="zh-CN" dirty="0" smtClean="0">
                <a:latin typeface="Arial" charset="0"/>
              </a:rPr>
              <a:t>   markets.</a:t>
            </a:r>
          </a:p>
          <a:p>
            <a:endParaRPr lang="en-US" altLang="zh-CN" dirty="0" smtClean="0">
              <a:latin typeface="Arial" charset="0"/>
            </a:endParaRPr>
          </a:p>
          <a:p>
            <a:endParaRPr lang="en-US" altLang="zh-CN" dirty="0" smtClean="0">
              <a:latin typeface="Arial" charset="0"/>
            </a:endParaRPr>
          </a:p>
          <a:p>
            <a:endParaRPr lang="en-US" altLang="zh-CN" sz="1800" dirty="0">
              <a:latin typeface="Arial" charset="0"/>
            </a:endParaRPr>
          </a:p>
        </p:txBody>
      </p:sp>
      <p:sp>
        <p:nvSpPr>
          <p:cNvPr id="566288" name="Rectangle 16"/>
          <p:cNvSpPr>
            <a:spLocks noChangeArrowheads="1"/>
          </p:cNvSpPr>
          <p:nvPr/>
        </p:nvSpPr>
        <p:spPr bwMode="auto">
          <a:xfrm>
            <a:off x="6572232" y="1428736"/>
            <a:ext cx="2085975" cy="936625"/>
          </a:xfrm>
          <a:prstGeom prst="rect">
            <a:avLst/>
          </a:prstGeom>
          <a:solidFill>
            <a:srgbClr val="006600">
              <a:alpha val="4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000" dirty="0" smtClean="0">
                <a:solidFill>
                  <a:srgbClr val="FFFF00"/>
                </a:solidFill>
                <a:latin typeface="Arial" charset="0"/>
              </a:rPr>
              <a:t>Economic</a:t>
            </a:r>
            <a:endParaRPr lang="en-US" altLang="zh-CN" sz="300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2" name="Picture 1026" descr="Logos"/>
          <p:cNvPicPr>
            <a:picLocks noChangeAspect="1" noChangeArrowheads="1"/>
          </p:cNvPicPr>
          <p:nvPr/>
        </p:nvPicPr>
        <p:blipFill>
          <a:blip r:embed="rId2" cstate="print"/>
          <a:srcRect b="-3670"/>
          <a:stretch>
            <a:fillRect/>
          </a:stretch>
        </p:blipFill>
        <p:spPr bwMode="auto">
          <a:xfrm>
            <a:off x="8786842" y="5929330"/>
            <a:ext cx="325042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uenca hidr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79"/>
            <a:ext cx="9144032" cy="624116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714356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Other Environmental Benefits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-32" y="714356"/>
            <a:ext cx="4357718" cy="6215106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228600" algn="l"/>
              </a:tabLst>
            </a:pPr>
            <a:endParaRPr lang="en-US" sz="2200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228600" algn="l"/>
              </a:tabLst>
            </a:pP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Identify and preserve the genetic biotypes inside the GFNLE.</a:t>
            </a:r>
          </a:p>
          <a:p>
            <a:pPr lvl="1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228600" algn="l"/>
              </a:tabLst>
            </a:pPr>
            <a:endParaRPr lang="en-US" sz="2200" b="1" dirty="0" smtClean="0">
              <a:solidFill>
                <a:srgbClr val="FFFF00"/>
              </a:solidFill>
              <a:latin typeface="Arial Narrow" pitchFamily="34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228600" algn="l"/>
              </a:tabLst>
            </a:pP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Preserve endemic and endangered species from the region in the GFNLE.</a:t>
            </a:r>
          </a:p>
          <a:p>
            <a:pPr lvl="1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228600" algn="l"/>
              </a:tabLst>
            </a:pPr>
            <a:endParaRPr lang="en-US" sz="2200" b="1" dirty="0" smtClean="0">
              <a:solidFill>
                <a:srgbClr val="FFFF00"/>
              </a:solidFill>
              <a:latin typeface="Arial Narrow" pitchFamily="34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228600" algn="l"/>
              </a:tabLst>
            </a:pP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Help research students measure environmental benefits of </a:t>
            </a:r>
            <a:r>
              <a:rPr lang="en-US" sz="2200" b="1" i="1" dirty="0" err="1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guaduales</a:t>
            </a:r>
            <a:r>
              <a:rPr lang="en-US" sz="2200" b="1" i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so that the </a:t>
            </a:r>
            <a:r>
              <a:rPr lang="en-US" sz="2200" b="1" dirty="0" err="1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nucleous</a:t>
            </a: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 can be eligible for clean development mechanism compensation in the future.</a:t>
            </a:r>
          </a:p>
          <a:p>
            <a:pPr lvl="1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228600" algn="l"/>
              </a:tabLst>
            </a:pPr>
            <a:endParaRPr lang="en-US" sz="2200" b="1" dirty="0" smtClean="0">
              <a:solidFill>
                <a:srgbClr val="FFFF00"/>
              </a:solidFill>
              <a:latin typeface="Arial Narrow" pitchFamily="34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228600" algn="l"/>
              </a:tabLst>
            </a:pP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Reforest the gaps along creeks and rivers with Guadua plantlets to improve the </a:t>
            </a:r>
            <a:r>
              <a:rPr lang="en-US" sz="2200" b="1" i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biological corridors</a:t>
            </a:r>
            <a:r>
              <a:rPr lang="en-US" sz="2200" b="1" dirty="0" smtClean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 inside the GFNLE.</a:t>
            </a:r>
            <a:endParaRPr lang="es-ES" sz="2200" b="1" dirty="0" smtClean="0">
              <a:solidFill>
                <a:srgbClr val="FFFF0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6" name="Picture 1026" descr="Logos"/>
          <p:cNvPicPr>
            <a:picLocks noChangeAspect="1" noChangeArrowheads="1"/>
          </p:cNvPicPr>
          <p:nvPr/>
        </p:nvPicPr>
        <p:blipFill>
          <a:blip r:embed="rId3" cstate="print"/>
          <a:srcRect b="-3670"/>
          <a:stretch>
            <a:fillRect/>
          </a:stretch>
        </p:blipFill>
        <p:spPr bwMode="auto">
          <a:xfrm>
            <a:off x="8786842" y="6000767"/>
            <a:ext cx="335035" cy="957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876300" y="71437"/>
            <a:ext cx="7339038" cy="642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es-ES" sz="3600" b="1" kern="10" dirty="0" smtClean="0">
                <a:ln w="9525">
                  <a:round/>
                  <a:headEnd/>
                  <a:tailEnd/>
                </a:ln>
                <a:solidFill>
                  <a:srgbClr val="FFFF00">
                    <a:alpha val="89018"/>
                  </a:srgbClr>
                </a:solidFill>
                <a:latin typeface="Arial"/>
                <a:cs typeface="Arial"/>
              </a:rPr>
              <a:t>COLOMBIAN </a:t>
            </a:r>
            <a:r>
              <a:rPr lang="es-ES" sz="3600" b="1" kern="10" dirty="0" smtClean="0">
                <a:ln w="9525">
                  <a:round/>
                  <a:headEnd/>
                  <a:tailEnd/>
                </a:ln>
                <a:solidFill>
                  <a:srgbClr val="FFFF00">
                    <a:alpha val="89018"/>
                  </a:srgbClr>
                </a:solidFill>
                <a:latin typeface="Arial"/>
                <a:cs typeface="Arial"/>
              </a:rPr>
              <a:t>GUADUA </a:t>
            </a:r>
            <a:r>
              <a:rPr lang="es-ES" sz="3600" b="1" kern="10" dirty="0" smtClean="0">
                <a:ln w="9525">
                  <a:round/>
                  <a:headEnd/>
                  <a:tailEnd/>
                </a:ln>
                <a:solidFill>
                  <a:srgbClr val="FFFF00">
                    <a:alpha val="89018"/>
                  </a:srgbClr>
                </a:solidFill>
                <a:latin typeface="Arial"/>
                <a:cs typeface="Arial"/>
              </a:rPr>
              <a:t>BIODIVERSITY</a:t>
            </a:r>
            <a:endParaRPr lang="es-ES" sz="3600" b="1" kern="10" dirty="0">
              <a:ln w="9525">
                <a:round/>
                <a:headEnd/>
                <a:tailEnd/>
              </a:ln>
              <a:solidFill>
                <a:srgbClr val="FFFF00">
                  <a:alpha val="89018"/>
                </a:srgbClr>
              </a:solidFill>
              <a:latin typeface="Arial"/>
              <a:cs typeface="Arial"/>
            </a:endParaRPr>
          </a:p>
        </p:txBody>
      </p:sp>
      <p:pic>
        <p:nvPicPr>
          <p:cNvPr id="9223" name="Picture 7" descr="Foto Sanchezia - Zoraida"/>
          <p:cNvPicPr>
            <a:picLocks noChangeAspect="1" noChangeArrowheads="1"/>
          </p:cNvPicPr>
          <p:nvPr/>
        </p:nvPicPr>
        <p:blipFill>
          <a:blip r:embed="rId2" cstate="print"/>
          <a:srcRect l="9120" r="8795"/>
          <a:stretch>
            <a:fillRect/>
          </a:stretch>
        </p:blipFill>
        <p:spPr bwMode="auto">
          <a:xfrm>
            <a:off x="5643570" y="4572008"/>
            <a:ext cx="1357322" cy="220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100-0085_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857232"/>
            <a:ext cx="2571768" cy="3429024"/>
          </a:xfrm>
          <a:prstGeom prst="rect">
            <a:avLst/>
          </a:prstGeom>
        </p:spPr>
      </p:pic>
      <p:pic>
        <p:nvPicPr>
          <p:cNvPr id="13" name="12 Imagen" descr="Fotos 2008 Varias Por seleccionar 020.jpg"/>
          <p:cNvPicPr>
            <a:picLocks noChangeAspect="1"/>
          </p:cNvPicPr>
          <p:nvPr/>
        </p:nvPicPr>
        <p:blipFill>
          <a:blip r:embed="rId4" cstate="print"/>
          <a:srcRect l="1" r="13564" b="21251"/>
          <a:stretch>
            <a:fillRect/>
          </a:stretch>
        </p:blipFill>
        <p:spPr>
          <a:xfrm>
            <a:off x="71438" y="4429132"/>
            <a:ext cx="3428992" cy="2357431"/>
          </a:xfrm>
          <a:prstGeom prst="rect">
            <a:avLst/>
          </a:prstGeom>
        </p:spPr>
      </p:pic>
      <p:pic>
        <p:nvPicPr>
          <p:cNvPr id="14" name="13 Imagen" descr="Finca La Filipina 010.jpg"/>
          <p:cNvPicPr>
            <a:picLocks noChangeAspect="1"/>
          </p:cNvPicPr>
          <p:nvPr/>
        </p:nvPicPr>
        <p:blipFill>
          <a:blip r:embed="rId5" cstate="print"/>
          <a:srcRect l="11111"/>
          <a:stretch>
            <a:fillRect/>
          </a:stretch>
        </p:blipFill>
        <p:spPr>
          <a:xfrm>
            <a:off x="2643174" y="857231"/>
            <a:ext cx="2286016" cy="3429023"/>
          </a:xfrm>
          <a:prstGeom prst="rect">
            <a:avLst/>
          </a:prstGeom>
        </p:spPr>
      </p:pic>
      <p:pic>
        <p:nvPicPr>
          <p:cNvPr id="19" name="18 Imagen" descr="Huevos Gallinaciega 006.jpg"/>
          <p:cNvPicPr>
            <a:picLocks noChangeAspect="1"/>
          </p:cNvPicPr>
          <p:nvPr/>
        </p:nvPicPr>
        <p:blipFill>
          <a:blip r:embed="rId6"/>
          <a:srcRect t="18198"/>
          <a:stretch>
            <a:fillRect/>
          </a:stretch>
        </p:blipFill>
        <p:spPr>
          <a:xfrm>
            <a:off x="4978734" y="3216124"/>
            <a:ext cx="2093596" cy="1284446"/>
          </a:xfrm>
          <a:prstGeom prst="rect">
            <a:avLst/>
          </a:prstGeom>
        </p:spPr>
      </p:pic>
      <p:pic>
        <p:nvPicPr>
          <p:cNvPr id="20" name="19 Imagen" descr="Nido colibri en Guadua Agosto 2009 00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8082" y="857232"/>
            <a:ext cx="1714512" cy="2286016"/>
          </a:xfrm>
          <a:prstGeom prst="rect">
            <a:avLst/>
          </a:prstGeom>
        </p:spPr>
      </p:pic>
      <p:pic>
        <p:nvPicPr>
          <p:cNvPr id="22" name="21 Imagen" descr="Cienpies Caldas 091.jpg"/>
          <p:cNvPicPr>
            <a:picLocks noChangeAspect="1"/>
          </p:cNvPicPr>
          <p:nvPr/>
        </p:nvPicPr>
        <p:blipFill>
          <a:blip r:embed="rId8"/>
          <a:srcRect l="11843" t="16930" r="27126" b="15920"/>
          <a:stretch>
            <a:fillRect/>
          </a:stretch>
        </p:blipFill>
        <p:spPr>
          <a:xfrm>
            <a:off x="3571868" y="3947562"/>
            <a:ext cx="1935253" cy="2839024"/>
          </a:xfrm>
          <a:prstGeom prst="rect">
            <a:avLst/>
          </a:prstGeom>
        </p:spPr>
      </p:pic>
      <p:pic>
        <p:nvPicPr>
          <p:cNvPr id="23" name="22 Imagen" descr="Momotus momota Napoles 011.jpg"/>
          <p:cNvPicPr>
            <a:picLocks noChangeAspect="1"/>
          </p:cNvPicPr>
          <p:nvPr/>
        </p:nvPicPr>
        <p:blipFill>
          <a:blip r:embed="rId9"/>
          <a:srcRect l="4682" r="20390"/>
          <a:stretch>
            <a:fillRect/>
          </a:stretch>
        </p:blipFill>
        <p:spPr>
          <a:xfrm>
            <a:off x="5000628" y="857232"/>
            <a:ext cx="2286016" cy="2286016"/>
          </a:xfrm>
          <a:prstGeom prst="rect">
            <a:avLst/>
          </a:prstGeom>
        </p:spPr>
      </p:pic>
      <p:pic>
        <p:nvPicPr>
          <p:cNvPr id="25" name="24 Imagen" descr="Hongo Balsora 2.jpg"/>
          <p:cNvPicPr>
            <a:picLocks noChangeAspect="1"/>
          </p:cNvPicPr>
          <p:nvPr/>
        </p:nvPicPr>
        <p:blipFill>
          <a:blip r:embed="rId10"/>
          <a:srcRect t="12000" b="15771"/>
          <a:stretch>
            <a:fillRect/>
          </a:stretch>
        </p:blipFill>
        <p:spPr>
          <a:xfrm>
            <a:off x="7215206" y="3286124"/>
            <a:ext cx="1785950" cy="1719967"/>
          </a:xfrm>
          <a:prstGeom prst="rect">
            <a:avLst/>
          </a:prstGeom>
        </p:spPr>
      </p:pic>
      <p:pic>
        <p:nvPicPr>
          <p:cNvPr id="26" name="25 Imagen" descr="Hongo Balsor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67580" y="5214950"/>
            <a:ext cx="1905014" cy="1428760"/>
          </a:xfrm>
          <a:prstGeom prst="rect">
            <a:avLst/>
          </a:prstGeom>
        </p:spPr>
      </p:pic>
      <p:pic>
        <p:nvPicPr>
          <p:cNvPr id="15" name="Picture 1026" descr="Logos"/>
          <p:cNvPicPr>
            <a:picLocks noChangeAspect="1" noChangeArrowheads="1"/>
          </p:cNvPicPr>
          <p:nvPr/>
        </p:nvPicPr>
        <p:blipFill>
          <a:blip r:embed="rId12" cstate="print"/>
          <a:srcRect b="-3670"/>
          <a:stretch>
            <a:fillRect/>
          </a:stretch>
        </p:blipFill>
        <p:spPr bwMode="auto">
          <a:xfrm>
            <a:off x="8786842" y="5900780"/>
            <a:ext cx="335035" cy="957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357158" y="2857496"/>
            <a:ext cx="8572560" cy="1343205"/>
          </a:xfrm>
          <a:prstGeom prst="rect">
            <a:avLst/>
          </a:prstGeom>
          <a:solidFill>
            <a:srgbClr val="0066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142844" y="1071546"/>
            <a:ext cx="6929486" cy="1000132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-32" y="77908"/>
            <a:ext cx="5357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Other Social Benefits</a:t>
            </a:r>
            <a:endParaRPr lang="es-ES" sz="4000" b="1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14314" y="116924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Promote a handcraft center for women with the local government.</a:t>
            </a:r>
            <a:endParaRPr lang="es-ES" sz="24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28596" y="2943051"/>
            <a:ext cx="6072230" cy="1200329"/>
          </a:xfrm>
          <a:prstGeom prst="rect">
            <a:avLst/>
          </a:prstGeom>
          <a:solidFill>
            <a:srgbClr val="006600">
              <a:alpha val="4000"/>
            </a:srgbClr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Give the children at the Santa Sofia School environmental education to develop a shared vision of sustainability for the area.</a:t>
            </a:r>
            <a:endParaRPr lang="es-ES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9 Imagen" descr="Artesana mad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593671"/>
            <a:ext cx="1587814" cy="2120949"/>
          </a:xfrm>
          <a:prstGeom prst="rect">
            <a:avLst/>
          </a:prstGeom>
          <a:ln cmpd="sng">
            <a:solidFill>
              <a:srgbClr val="FFFF00"/>
            </a:solidFill>
          </a:ln>
        </p:spPr>
      </p:pic>
      <p:pic>
        <p:nvPicPr>
          <p:cNvPr id="12" name="11 Imagen" descr="Niños escuela sta Sofia sept 2009 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595" y="2428868"/>
            <a:ext cx="2570809" cy="1928107"/>
          </a:xfrm>
          <a:prstGeom prst="rect">
            <a:avLst/>
          </a:prstGeom>
          <a:ln w="9525">
            <a:solidFill>
              <a:srgbClr val="FFFFCC"/>
            </a:solidFill>
          </a:ln>
        </p:spPr>
      </p:pic>
      <p:pic>
        <p:nvPicPr>
          <p:cNvPr id="19" name="18 Imagen" descr="Mujer trabajand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6" y="4592003"/>
            <a:ext cx="2928958" cy="2194583"/>
          </a:xfrm>
          <a:prstGeom prst="rect">
            <a:avLst/>
          </a:prstGeom>
          <a:ln w="9525">
            <a:solidFill>
              <a:srgbClr val="FFFFCC"/>
            </a:solidFill>
          </a:ln>
        </p:spPr>
      </p:pic>
      <p:pic>
        <p:nvPicPr>
          <p:cNvPr id="23" name="22 Imagen" descr="Agroguadua 2008 0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67670" y="4572008"/>
            <a:ext cx="2913373" cy="2214554"/>
          </a:xfrm>
          <a:prstGeom prst="rect">
            <a:avLst/>
          </a:prstGeom>
          <a:ln w="9525">
            <a:solidFill>
              <a:srgbClr val="FFFFCC"/>
            </a:solidFill>
          </a:ln>
        </p:spPr>
      </p:pic>
      <p:pic>
        <p:nvPicPr>
          <p:cNvPr id="24" name="23 Imagen" descr="Ninños escuela uniformados 0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39" y="4572008"/>
            <a:ext cx="2952771" cy="2214578"/>
          </a:xfrm>
          <a:prstGeom prst="rect">
            <a:avLst/>
          </a:prstGeom>
          <a:ln w="9525">
            <a:solidFill>
              <a:srgbClr val="FFFFCC"/>
            </a:solidFill>
          </a:ln>
        </p:spPr>
      </p:pic>
      <p:pic>
        <p:nvPicPr>
          <p:cNvPr id="13" name="Picture 1026" descr="Logos"/>
          <p:cNvPicPr>
            <a:picLocks noChangeAspect="1" noChangeArrowheads="1"/>
          </p:cNvPicPr>
          <p:nvPr/>
        </p:nvPicPr>
        <p:blipFill>
          <a:blip r:embed="rId7" cstate="print"/>
          <a:srcRect b="-3670"/>
          <a:stretch>
            <a:fillRect/>
          </a:stretch>
        </p:blipFill>
        <p:spPr bwMode="auto">
          <a:xfrm>
            <a:off x="8859003" y="6043656"/>
            <a:ext cx="285029" cy="814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26" descr="Logos"/>
          <p:cNvPicPr>
            <a:picLocks noChangeAspect="1" noChangeArrowheads="1"/>
          </p:cNvPicPr>
          <p:nvPr/>
        </p:nvPicPr>
        <p:blipFill>
          <a:blip r:embed="rId2" cstate="print"/>
          <a:srcRect b="-3670"/>
          <a:stretch>
            <a:fillRect/>
          </a:stretch>
        </p:blipFill>
        <p:spPr bwMode="auto">
          <a:xfrm>
            <a:off x="8797165" y="5866977"/>
            <a:ext cx="346867" cy="991047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428596" y="2685887"/>
            <a:ext cx="8572560" cy="1271767"/>
          </a:xfrm>
          <a:prstGeom prst="rect">
            <a:avLst/>
          </a:prstGeom>
          <a:solidFill>
            <a:srgbClr val="0066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285720" y="585597"/>
            <a:ext cx="8715436" cy="1143008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57190" y="585597"/>
            <a:ext cx="5500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Conduct training workshops to generate awareness about the Colombian technical guadua standards – NTC.</a:t>
            </a:r>
            <a:endParaRPr lang="es-ES" sz="24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59364" y="2685888"/>
            <a:ext cx="5012768" cy="1200329"/>
          </a:xfrm>
          <a:prstGeom prst="rect">
            <a:avLst/>
          </a:prstGeom>
          <a:solidFill>
            <a:srgbClr val="006600">
              <a:alpha val="4000"/>
            </a:srgbClr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Strengthen the principles of association among the members of the GFNLE to carry out community work.</a:t>
            </a:r>
            <a:endParaRPr lang="es-ES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13 Imagen" descr="Reunion ICONTEC Cartago Jul 31 2009 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321447"/>
            <a:ext cx="2428892" cy="1821669"/>
          </a:xfrm>
          <a:prstGeom prst="rect">
            <a:avLst/>
          </a:prstGeom>
          <a:ln w="9525">
            <a:solidFill>
              <a:srgbClr val="FFFF66"/>
            </a:solidFill>
          </a:ln>
        </p:spPr>
      </p:pic>
      <p:pic>
        <p:nvPicPr>
          <p:cNvPr id="17" name="16 Imagen" descr="Reunion NFGLE 31 Jul 2009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29" y="2243142"/>
            <a:ext cx="2533651" cy="1900238"/>
          </a:xfrm>
          <a:prstGeom prst="rect">
            <a:avLst/>
          </a:prstGeom>
          <a:ln w="9525">
            <a:solidFill>
              <a:srgbClr val="FFFF66"/>
            </a:solidFill>
          </a:ln>
        </p:spPr>
      </p:pic>
      <p:sp>
        <p:nvSpPr>
          <p:cNvPr id="19" name="18 Rectángulo"/>
          <p:cNvSpPr/>
          <p:nvPr/>
        </p:nvSpPr>
        <p:spPr>
          <a:xfrm>
            <a:off x="714348" y="4857760"/>
            <a:ext cx="8286807" cy="1285884"/>
          </a:xfrm>
          <a:prstGeom prst="rect">
            <a:avLst/>
          </a:prstGeom>
          <a:solidFill>
            <a:srgbClr val="92D050">
              <a:alpha val="30000"/>
            </a:srgb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857224" y="4857760"/>
            <a:ext cx="5857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Rescue traditional uses of guadua in the area through the permanent availability of guadua culms.</a:t>
            </a:r>
            <a:endParaRPr lang="es-ES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20 Imagen" descr="Barbacoa en guadu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4286256"/>
            <a:ext cx="1851375" cy="2474268"/>
          </a:xfrm>
          <a:prstGeom prst="rect">
            <a:avLst/>
          </a:prstGeom>
          <a:ln w="9525">
            <a:solidFill>
              <a:srgbClr val="FFFF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57290" y="131762"/>
            <a:ext cx="5929354" cy="582594"/>
          </a:xfrm>
        </p:spPr>
        <p:txBody>
          <a:bodyPr>
            <a:normAutofit/>
          </a:bodyPr>
          <a:lstStyle/>
          <a:p>
            <a:pPr lvl="0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Other Economic Benefits</a:t>
            </a:r>
            <a:endParaRPr lang="es-E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428762" y="851553"/>
          <a:ext cx="5643568" cy="2434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685"/>
                <a:gridCol w="1683665"/>
                <a:gridCol w="1785218"/>
              </a:tblGrid>
              <a:tr h="675656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ACTOR</a:t>
                      </a:r>
                      <a:endParaRPr lang="es-E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66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*BEFORE  GFNLE</a:t>
                      </a:r>
                      <a:endParaRPr lang="es-E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66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AFTER</a:t>
                      </a:r>
                      <a:r>
                        <a:rPr lang="es-CO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algn="ctr"/>
                      <a:r>
                        <a:rPr lang="es-CO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GFNLE</a:t>
                      </a:r>
                      <a:endParaRPr lang="es-E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6600">
                        <a:alpha val="40000"/>
                      </a:srgbClr>
                    </a:solidFill>
                  </a:tcPr>
                </a:tc>
              </a:tr>
              <a:tr h="3959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FARM</a:t>
                      </a:r>
                      <a:r>
                        <a:rPr lang="es-CO" sz="14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OWNER</a:t>
                      </a:r>
                      <a:endParaRPr lang="es-ES" sz="14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es-ES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10 %</a:t>
                      </a:r>
                      <a:endParaRPr lang="es-E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37 %</a:t>
                      </a:r>
                      <a:endParaRPr lang="es-E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9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LABOR INTENSIVE TASKS</a:t>
                      </a:r>
                      <a:endParaRPr lang="es-ES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43 %</a:t>
                      </a:r>
                      <a:endParaRPr lang="es-E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35 %</a:t>
                      </a:r>
                    </a:p>
                  </a:txBody>
                  <a:tcPr/>
                </a:tc>
              </a:tr>
              <a:tr h="3619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TRANSPORTATION</a:t>
                      </a:r>
                      <a:endParaRPr lang="es-ES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38 %</a:t>
                      </a:r>
                      <a:endParaRPr lang="es-E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25 %</a:t>
                      </a:r>
                      <a:endParaRPr lang="es-E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COMMERCIALIZATION</a:t>
                      </a:r>
                      <a:endParaRPr lang="es-ES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9 %</a:t>
                      </a:r>
                      <a:endParaRPr lang="es-E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3 %</a:t>
                      </a:r>
                      <a:endParaRPr lang="es-E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3677282" y="3294877"/>
            <a:ext cx="29664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altLang="zh-CN" sz="1200" b="1" dirty="0" smtClean="0">
                <a:solidFill>
                  <a:srgbClr val="003300"/>
                </a:solidFill>
                <a:ea typeface="宋体" pitchFamily="2" charset="-122"/>
              </a:rPr>
              <a:t>*According to </a:t>
            </a:r>
            <a:r>
              <a:rPr lang="en-CA" altLang="zh-CN" sz="1200" b="1" dirty="0" err="1" smtClean="0">
                <a:solidFill>
                  <a:srgbClr val="003300"/>
                </a:solidFill>
                <a:ea typeface="宋体" pitchFamily="2" charset="-122"/>
              </a:rPr>
              <a:t>Botero</a:t>
            </a:r>
            <a:r>
              <a:rPr lang="en-CA" altLang="zh-CN" sz="1200" b="1" dirty="0" smtClean="0">
                <a:solidFill>
                  <a:srgbClr val="003300"/>
                </a:solidFill>
                <a:ea typeface="宋体" pitchFamily="2" charset="-122"/>
              </a:rPr>
              <a:t> et al. 2006</a:t>
            </a:r>
            <a:endParaRPr lang="es-ES" sz="1200" b="1" dirty="0">
              <a:solidFill>
                <a:srgbClr val="0033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58070" y="3857628"/>
            <a:ext cx="7014392" cy="2554545"/>
          </a:xfrm>
          <a:prstGeom prst="rect">
            <a:avLst/>
          </a:prstGeom>
          <a:solidFill>
            <a:srgbClr val="006600">
              <a:alpha val="40000"/>
            </a:srgb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We are part of the training and assistance by the Forestry project FLEGT-Colombia (2007-2010) to acquire voluntary forestry certification and legal timber. </a:t>
            </a:r>
            <a:endParaRPr lang="en-U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FF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Commercial agreements were signed with local  and national dealers and members of the CBS to guarantee the custody chain in the certification processes.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1026" descr="Logos"/>
          <p:cNvPicPr>
            <a:picLocks noChangeAspect="1" noChangeArrowheads="1"/>
          </p:cNvPicPr>
          <p:nvPr/>
        </p:nvPicPr>
        <p:blipFill>
          <a:blip r:embed="rId2" cstate="print"/>
          <a:srcRect b="-3670"/>
          <a:stretch>
            <a:fillRect/>
          </a:stretch>
        </p:blipFill>
        <p:spPr bwMode="auto">
          <a:xfrm>
            <a:off x="8715404" y="5786454"/>
            <a:ext cx="360039" cy="1028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ambus-Bestand im Gegenlich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142852"/>
            <a:ext cx="7215238" cy="4000529"/>
          </a:xfrm>
          <a:solidFill>
            <a:srgbClr val="003300">
              <a:alpha val="52000"/>
            </a:srgbClr>
          </a:solidFill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32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are working with a resource that involves culture, protects natural environments, and alleviates climatic changes. </a:t>
            </a:r>
            <a:r>
              <a:rPr lang="en-US" sz="32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Simon Velez</a:t>
            </a:r>
            <a:r>
              <a:rPr lang="en-US" sz="32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smtClean="0">
                <a:solidFill>
                  <a:srgbClr val="FFFF66"/>
                </a:solidFill>
              </a:rPr>
              <a:t>a Colombian architect, understood the potential and value of </a:t>
            </a:r>
            <a:r>
              <a:rPr lang="en-US" sz="3200" dirty="0" err="1" smtClean="0">
                <a:solidFill>
                  <a:srgbClr val="FFFF66"/>
                </a:solidFill>
              </a:rPr>
              <a:t>Guadua´s</a:t>
            </a:r>
            <a:r>
              <a:rPr lang="en-US" sz="3200" dirty="0" smtClean="0">
                <a:solidFill>
                  <a:srgbClr val="FFFF66"/>
                </a:solidFill>
              </a:rPr>
              <a:t> characteristics, and subsequently developed building techniques that earned him the </a:t>
            </a:r>
            <a:r>
              <a:rPr lang="en-US" sz="3200" b="1" dirty="0" smtClean="0">
                <a:solidFill>
                  <a:srgbClr val="FFFF66"/>
                </a:solidFill>
              </a:rPr>
              <a:t>Prince Claus award</a:t>
            </a:r>
            <a:r>
              <a:rPr lang="en-US" sz="3200" dirty="0" smtClean="0">
                <a:solidFill>
                  <a:srgbClr val="FFFF66"/>
                </a:solidFill>
              </a:rPr>
              <a:t>.</a:t>
            </a:r>
            <a:br>
              <a:rPr lang="en-US" sz="3200" dirty="0" smtClean="0">
                <a:solidFill>
                  <a:srgbClr val="FFFF66"/>
                </a:solidFill>
              </a:rPr>
            </a:br>
            <a:r>
              <a:rPr lang="es-ES" sz="3200" dirty="0" smtClean="0">
                <a:solidFill>
                  <a:srgbClr val="FFFF00"/>
                </a:solidFill>
              </a:rPr>
              <a:t/>
            </a:r>
            <a:br>
              <a:rPr lang="es-ES" sz="3200" dirty="0" smtClean="0">
                <a:solidFill>
                  <a:srgbClr val="FFFF00"/>
                </a:solidFill>
              </a:rPr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n-US" sz="3200" dirty="0" smtClean="0"/>
              <a:t> </a:t>
            </a:r>
            <a:r>
              <a:rPr lang="es-ES" sz="3200" dirty="0" smtClean="0"/>
              <a:t/>
            </a:r>
            <a:br>
              <a:rPr lang="es-ES" sz="3200" dirty="0" smtClean="0"/>
            </a:br>
            <a:endParaRPr lang="es-ES" sz="3200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2 Imagen" descr="Simon Velez Feb 2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143381"/>
            <a:ext cx="3627984" cy="2714644"/>
          </a:xfrm>
          <a:prstGeom prst="rect">
            <a:avLst/>
          </a:prstGeom>
        </p:spPr>
      </p:pic>
      <p:pic>
        <p:nvPicPr>
          <p:cNvPr id="6" name="Picture 1026" descr="Logos"/>
          <p:cNvPicPr>
            <a:picLocks noChangeAspect="1" noChangeArrowheads="1"/>
          </p:cNvPicPr>
          <p:nvPr/>
        </p:nvPicPr>
        <p:blipFill>
          <a:blip r:embed="rId5" cstate="print"/>
          <a:srcRect b="-3670"/>
          <a:stretch>
            <a:fillRect/>
          </a:stretch>
        </p:blipFill>
        <p:spPr bwMode="auto">
          <a:xfrm>
            <a:off x="8808997" y="5900779"/>
            <a:ext cx="335035" cy="957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26" descr="Logos"/>
          <p:cNvPicPr>
            <a:picLocks noChangeAspect="1" noChangeArrowheads="1"/>
          </p:cNvPicPr>
          <p:nvPr/>
        </p:nvPicPr>
        <p:blipFill>
          <a:blip r:embed="rId2"/>
          <a:srcRect b="-3670"/>
          <a:stretch>
            <a:fillRect/>
          </a:stretch>
        </p:blipFill>
        <p:spPr bwMode="auto">
          <a:xfrm>
            <a:off x="5468548" y="-24"/>
            <a:ext cx="746526" cy="2214578"/>
          </a:xfrm>
          <a:prstGeom prst="rect">
            <a:avLst/>
          </a:prstGeom>
          <a:noFill/>
        </p:spPr>
      </p:pic>
      <p:pic>
        <p:nvPicPr>
          <p:cNvPr id="15" name="14 Imagen" descr="Obra techo Simó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4770506"/>
            <a:ext cx="2786050" cy="2087494"/>
          </a:xfrm>
          <a:prstGeom prst="rect">
            <a:avLst/>
          </a:prstGeom>
        </p:spPr>
      </p:pic>
      <p:pic>
        <p:nvPicPr>
          <p:cNvPr id="14" name="13 Imagen" descr="Almacen burro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786114"/>
            <a:ext cx="2786050" cy="2087506"/>
          </a:xfrm>
          <a:prstGeom prst="rect">
            <a:avLst/>
          </a:prstGeom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000364" y="428604"/>
            <a:ext cx="2714644" cy="1143008"/>
          </a:xfrm>
          <a:prstGeom prst="rect">
            <a:avLst/>
          </a:prstGeom>
          <a:gradFill rotWithShape="1">
            <a:gsLst>
              <a:gs pos="0">
                <a:srgbClr val="FFFF99">
                  <a:alpha val="11000"/>
                </a:srgbClr>
              </a:gs>
              <a:gs pos="100000">
                <a:srgbClr val="FFFF99">
                  <a:gamma/>
                  <a:shade val="46275"/>
                  <a:invGamma/>
                  <a:alpha val="19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CO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THANK YOU!! </a:t>
            </a:r>
          </a:p>
          <a:p>
            <a:pPr algn="ctr">
              <a:defRPr/>
            </a:pPr>
            <a:r>
              <a:rPr lang="es-E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ขอบคุณ</a:t>
            </a:r>
            <a:r>
              <a:rPr lang="es-E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!!</a:t>
            </a:r>
            <a:r>
              <a:rPr lang="es-CO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s-E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17 Imagen" descr="aresanias arango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5" y="5357827"/>
            <a:ext cx="2001981" cy="1500198"/>
          </a:xfrm>
          <a:prstGeom prst="rect">
            <a:avLst/>
          </a:prstGeom>
        </p:spPr>
      </p:pic>
      <p:pic>
        <p:nvPicPr>
          <p:cNvPr id="21" name="20 Imagen" descr="Productos NFGL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2965" y="-24"/>
            <a:ext cx="2911068" cy="2214578"/>
          </a:xfrm>
          <a:prstGeom prst="rect">
            <a:avLst/>
          </a:prstGeom>
        </p:spPr>
      </p:pic>
      <p:pic>
        <p:nvPicPr>
          <p:cNvPr id="26" name="Picture 20" descr="Fotos4Agroexpo 0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5322108"/>
            <a:ext cx="2071702" cy="1553775"/>
          </a:xfrm>
          <a:prstGeom prst="rect">
            <a:avLst/>
          </a:prstGeom>
          <a:noFill/>
        </p:spPr>
      </p:pic>
      <p:pic>
        <p:nvPicPr>
          <p:cNvPr id="29" name="28 Imagen" descr="PlantacioesGuaduaSept2006 0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658" y="-24"/>
            <a:ext cx="3055144" cy="2286016"/>
          </a:xfrm>
          <a:prstGeom prst="rect">
            <a:avLst/>
          </a:prstGeom>
        </p:spPr>
      </p:pic>
      <p:pic>
        <p:nvPicPr>
          <p:cNvPr id="17" name="16 Imagen" descr="Grupo NFGLE 2008.jpg"/>
          <p:cNvPicPr>
            <a:picLocks noChangeAspect="1"/>
          </p:cNvPicPr>
          <p:nvPr/>
        </p:nvPicPr>
        <p:blipFill>
          <a:blip r:embed="rId9">
            <a:lum bright="24000" contrast="28000"/>
          </a:blip>
          <a:stretch>
            <a:fillRect/>
          </a:stretch>
        </p:blipFill>
        <p:spPr>
          <a:xfrm>
            <a:off x="2490814" y="2143116"/>
            <a:ext cx="4295764" cy="3214710"/>
          </a:xfrm>
          <a:prstGeom prst="rect">
            <a:avLst/>
          </a:prstGeom>
        </p:spPr>
      </p:pic>
      <p:pic>
        <p:nvPicPr>
          <p:cNvPr id="16" name="15 Imagen" descr="Operador Forestal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158" y="2428867"/>
            <a:ext cx="1714512" cy="2288239"/>
          </a:xfrm>
          <a:prstGeom prst="rect">
            <a:avLst/>
          </a:prstGeom>
        </p:spPr>
      </p:pic>
      <p:pic>
        <p:nvPicPr>
          <p:cNvPr id="20" name="19 Imagen" descr="G. angust Research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38050" y="2287911"/>
            <a:ext cx="1820230" cy="2426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 descr="G. angustifolia culm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7" y="-24"/>
            <a:ext cx="5143504" cy="6858006"/>
          </a:xfrm>
        </p:spPr>
      </p:pic>
      <p:sp>
        <p:nvSpPr>
          <p:cNvPr id="11" name="10 Rectángulo"/>
          <p:cNvSpPr/>
          <p:nvPr/>
        </p:nvSpPr>
        <p:spPr>
          <a:xfrm>
            <a:off x="71406" y="142852"/>
            <a:ext cx="3857652" cy="393338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6600"/>
              </a:buClr>
              <a:buSzPct val="80000"/>
              <a:buFont typeface="Wingdings" pitchFamily="2" charset="2"/>
              <a:buChar char="ü"/>
            </a:pPr>
            <a:r>
              <a:rPr lang="es-MX" sz="24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It</a:t>
            </a:r>
            <a:r>
              <a:rPr lang="es-MX" sz="2400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s-MX" sz="24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is</a:t>
            </a:r>
            <a:r>
              <a:rPr lang="es-MX" sz="2400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s-MX" sz="24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considered</a:t>
            </a:r>
            <a:r>
              <a:rPr lang="es-MX" sz="2400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s-MX" sz="24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to</a:t>
            </a:r>
            <a:r>
              <a:rPr lang="es-MX" sz="2400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s-MX" sz="24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be</a:t>
            </a:r>
            <a:r>
              <a:rPr lang="es-MX" sz="2400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s-MX" sz="24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among</a:t>
            </a:r>
            <a:r>
              <a:rPr lang="es-MX" sz="2400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s-MX" sz="24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the</a:t>
            </a:r>
            <a:r>
              <a:rPr lang="es-MX" sz="2400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20 </a:t>
            </a:r>
            <a:r>
              <a:rPr lang="es-MX" sz="24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best</a:t>
            </a:r>
            <a:r>
              <a:rPr lang="es-MX" sz="2400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s-MX" sz="24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bamboos</a:t>
            </a:r>
            <a:r>
              <a:rPr lang="es-MX" sz="2400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in </a:t>
            </a:r>
            <a:r>
              <a:rPr lang="es-MX" sz="24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the</a:t>
            </a:r>
            <a:r>
              <a:rPr lang="es-MX" sz="2400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s-MX" sz="24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world</a:t>
            </a:r>
            <a:r>
              <a:rPr lang="es-MX" sz="2400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es-ES" sz="2400" dirty="0" smtClean="0">
              <a:solidFill>
                <a:srgbClr val="0066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006600"/>
              </a:buClr>
              <a:buSzPct val="80000"/>
              <a:buFont typeface="Wingdings" pitchFamily="2" charset="2"/>
              <a:buChar char="ü"/>
            </a:pPr>
            <a:r>
              <a:rPr lang="es-MX" sz="24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The</a:t>
            </a:r>
            <a:r>
              <a:rPr lang="es-MX" sz="2400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s-MX" sz="24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most</a:t>
            </a:r>
            <a:r>
              <a:rPr lang="es-MX" sz="2400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s-MX" sz="24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traditional</a:t>
            </a:r>
            <a:r>
              <a:rPr lang="es-MX" sz="2400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s-MX" sz="24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used</a:t>
            </a:r>
            <a:r>
              <a:rPr lang="es-MX" sz="2400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and </a:t>
            </a:r>
            <a:r>
              <a:rPr lang="es-MX" sz="24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the</a:t>
            </a:r>
            <a:r>
              <a:rPr lang="es-MX" sz="2400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s-MX" sz="24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most</a:t>
            </a:r>
            <a:r>
              <a:rPr lang="es-MX" sz="2400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s-MX" sz="24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economical</a:t>
            </a:r>
            <a:r>
              <a:rPr lang="es-MX" sz="2400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s-MX" sz="24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important</a:t>
            </a:r>
            <a:r>
              <a:rPr lang="es-MX" sz="2400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s-MX" sz="24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native</a:t>
            </a:r>
            <a:r>
              <a:rPr lang="es-MX" sz="2400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s-MX" sz="24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bamboo</a:t>
            </a:r>
            <a:r>
              <a:rPr lang="es-MX" sz="2400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in </a:t>
            </a:r>
            <a:r>
              <a:rPr lang="es-MX" sz="24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America</a:t>
            </a:r>
            <a:r>
              <a:rPr lang="es-MX" sz="2400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006600"/>
              </a:buClr>
              <a:buSzPct val="80000"/>
              <a:buFont typeface="Wingdings" pitchFamily="2" charset="2"/>
              <a:buChar char="ü"/>
            </a:pPr>
            <a:r>
              <a:rPr lang="es-MX" sz="24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The</a:t>
            </a:r>
            <a:r>
              <a:rPr lang="es-MX" sz="2400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s-MX" sz="24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biggest</a:t>
            </a:r>
            <a:r>
              <a:rPr lang="es-MX" sz="2400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s-MX" sz="24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bamboo</a:t>
            </a:r>
            <a:r>
              <a:rPr lang="es-MX" sz="2400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in </a:t>
            </a:r>
            <a:r>
              <a:rPr lang="es-MX" sz="24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America</a:t>
            </a:r>
            <a:r>
              <a:rPr lang="es-MX" sz="2400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 </a:t>
            </a:r>
            <a:r>
              <a:rPr lang="es-MX" sz="24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reaches</a:t>
            </a:r>
            <a:r>
              <a:rPr lang="es-MX" sz="2400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up </a:t>
            </a:r>
            <a:r>
              <a:rPr lang="es-MX" sz="24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to</a:t>
            </a:r>
            <a:r>
              <a:rPr lang="es-MX" sz="2400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30 m </a:t>
            </a:r>
            <a:r>
              <a:rPr lang="es-MX" sz="24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tall</a:t>
            </a:r>
            <a:r>
              <a:rPr lang="es-MX" sz="2400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and 25 cm in </a:t>
            </a:r>
            <a:r>
              <a:rPr lang="es-MX" sz="2400" dirty="0" err="1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diam</a:t>
            </a:r>
            <a:r>
              <a:rPr lang="es-MX" sz="2400" dirty="0" smtClean="0">
                <a:solidFill>
                  <a:srgbClr val="0066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4078013" y="-71462"/>
            <a:ext cx="5141151" cy="1446550"/>
          </a:xfrm>
          <a:prstGeom prst="rect">
            <a:avLst/>
          </a:prstGeom>
          <a:solidFill>
            <a:srgbClr val="006600">
              <a:alpha val="11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es-MX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Guadua angustifolia </a:t>
            </a:r>
          </a:p>
          <a:p>
            <a:pPr algn="ctr"/>
            <a:r>
              <a:rPr lang="es-MX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Kunth</a:t>
            </a:r>
            <a:endParaRPr lang="es-E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15 Imagen" descr="Finca El Nogal Palestina  Caldas 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4000505"/>
            <a:ext cx="2143140" cy="285751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9 Imagen" descr="Artesanias Bejucos La Ermita Caldas 081.jpg"/>
          <p:cNvPicPr>
            <a:picLocks noChangeAspect="1"/>
          </p:cNvPicPr>
          <p:nvPr/>
        </p:nvPicPr>
        <p:blipFill>
          <a:blip r:embed="rId4" cstate="print"/>
          <a:srcRect l="10169"/>
          <a:stretch>
            <a:fillRect/>
          </a:stretch>
        </p:blipFill>
        <p:spPr>
          <a:xfrm>
            <a:off x="1418638" y="5000636"/>
            <a:ext cx="2224668" cy="185738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8" name="17 Imagen" descr="Corte transversal.jpg"/>
          <p:cNvPicPr>
            <a:picLocks noChangeAspect="1"/>
          </p:cNvPicPr>
          <p:nvPr/>
        </p:nvPicPr>
        <p:blipFill>
          <a:blip r:embed="rId5"/>
          <a:srcRect l="7226" t="23095" r="-4883" b="10986"/>
          <a:stretch>
            <a:fillRect/>
          </a:stretch>
        </p:blipFill>
        <p:spPr>
          <a:xfrm>
            <a:off x="142844" y="5572140"/>
            <a:ext cx="1428760" cy="128588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1026" descr="Logos"/>
          <p:cNvPicPr>
            <a:picLocks noChangeAspect="1" noChangeArrowheads="1"/>
          </p:cNvPicPr>
          <p:nvPr/>
        </p:nvPicPr>
        <p:blipFill>
          <a:blip r:embed="rId6" cstate="print"/>
          <a:srcRect b="-3670"/>
          <a:stretch>
            <a:fillRect/>
          </a:stretch>
        </p:blipFill>
        <p:spPr bwMode="auto">
          <a:xfrm>
            <a:off x="8708983" y="5615027"/>
            <a:ext cx="435049" cy="1242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32" y="1063639"/>
            <a:ext cx="621510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3300"/>
              </a:buClr>
              <a:buFont typeface="Wingdings" pitchFamily="2" charset="2"/>
              <a:buChar char="Ø"/>
            </a:pPr>
            <a:r>
              <a:rPr lang="en-US" altLang="zh-CN" sz="2300" dirty="0" smtClean="0">
                <a:solidFill>
                  <a:schemeClr val="bg1"/>
                </a:solidFill>
                <a:ea typeface="宋体" pitchFamily="2" charset="-122"/>
              </a:rPr>
              <a:t>  </a:t>
            </a:r>
            <a:r>
              <a:rPr lang="en-US" altLang="zh-CN" sz="2200" dirty="0" smtClean="0">
                <a:solidFill>
                  <a:srgbClr val="FFFF00"/>
                </a:solidFill>
                <a:ea typeface="宋体" pitchFamily="2" charset="-122"/>
              </a:rPr>
              <a:t>Division of property due to inheritance processes</a:t>
            </a:r>
          </a:p>
          <a:p>
            <a:pPr>
              <a:buClr>
                <a:srgbClr val="003300"/>
              </a:buClr>
              <a:buFont typeface="Wingdings" pitchFamily="2" charset="2"/>
              <a:buChar char="Ø"/>
            </a:pPr>
            <a:r>
              <a:rPr lang="en-US" sz="2300" dirty="0" smtClean="0">
                <a:solidFill>
                  <a:srgbClr val="FFFF00"/>
                </a:solidFill>
                <a:ea typeface="宋体" pitchFamily="2" charset="-122"/>
              </a:rPr>
              <a:t>  Change of land ownership</a:t>
            </a:r>
          </a:p>
          <a:p>
            <a:pPr>
              <a:buClr>
                <a:srgbClr val="003300"/>
              </a:buClr>
              <a:buFont typeface="Wingdings" pitchFamily="2" charset="2"/>
              <a:buChar char="Ø"/>
            </a:pPr>
            <a:r>
              <a:rPr lang="en-US" sz="2300" dirty="0" smtClean="0">
                <a:solidFill>
                  <a:srgbClr val="FFFF00"/>
                </a:solidFill>
                <a:ea typeface="宋体" pitchFamily="2" charset="-122"/>
              </a:rPr>
              <a:t>  Atypical climatic phenomena</a:t>
            </a:r>
          </a:p>
          <a:p>
            <a:pPr>
              <a:buClr>
                <a:srgbClr val="003300"/>
              </a:buClr>
              <a:buFont typeface="Wingdings" pitchFamily="2" charset="2"/>
              <a:buChar char="Ø"/>
            </a:pPr>
            <a:r>
              <a:rPr lang="en-US" sz="2300" dirty="0" smtClean="0">
                <a:solidFill>
                  <a:srgbClr val="FFFF00"/>
                </a:solidFill>
                <a:ea typeface="宋体" pitchFamily="2" charset="-122"/>
              </a:rPr>
              <a:t>  Low profits for the farmers</a:t>
            </a:r>
            <a:endParaRPr lang="es-ES" sz="2300" dirty="0">
              <a:solidFill>
                <a:srgbClr val="FFFF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-24"/>
            <a:ext cx="6143636" cy="892552"/>
          </a:xfrm>
          <a:prstGeom prst="rect">
            <a:avLst/>
          </a:prstGeom>
          <a:solidFill>
            <a:srgbClr val="008000">
              <a:alpha val="30000"/>
            </a:srgbClr>
          </a:solidFill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srgbClr val="FFFF6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Aspects that contribute to reduce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solidFill>
                  <a:srgbClr val="FFFF6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the area in </a:t>
            </a:r>
            <a:r>
              <a:rPr lang="en-US" sz="2600" i="1" dirty="0" smtClean="0">
                <a:solidFill>
                  <a:srgbClr val="FFFF66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guaduales</a:t>
            </a:r>
            <a:endParaRPr lang="en-US" sz="2600" i="1" dirty="0" smtClean="0">
              <a:solidFill>
                <a:srgbClr val="FFFF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3 Imagen" descr="Destruccion guadua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2666995"/>
            <a:ext cx="3143272" cy="4191029"/>
          </a:xfrm>
          <a:prstGeom prst="rect">
            <a:avLst/>
          </a:prstGeom>
        </p:spPr>
      </p:pic>
      <p:pic>
        <p:nvPicPr>
          <p:cNvPr id="6" name="5 Imagen" descr="Guadua &amp; Cafetal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643182"/>
            <a:ext cx="3161132" cy="4214842"/>
          </a:xfrm>
          <a:prstGeom prst="rect">
            <a:avLst/>
          </a:prstGeom>
        </p:spPr>
      </p:pic>
      <p:pic>
        <p:nvPicPr>
          <p:cNvPr id="14" name="13 Imagen" descr="Ganado.jpg"/>
          <p:cNvPicPr>
            <a:picLocks noChangeAspect="1"/>
          </p:cNvPicPr>
          <p:nvPr/>
        </p:nvPicPr>
        <p:blipFill>
          <a:blip r:embed="rId4"/>
          <a:srcRect l="4062" r="8342"/>
          <a:stretch>
            <a:fillRect/>
          </a:stretch>
        </p:blipFill>
        <p:spPr>
          <a:xfrm>
            <a:off x="6143636" y="0"/>
            <a:ext cx="3000364" cy="2643182"/>
          </a:xfrm>
          <a:prstGeom prst="rect">
            <a:avLst/>
          </a:prstGeom>
        </p:spPr>
      </p:pic>
      <p:pic>
        <p:nvPicPr>
          <p:cNvPr id="15" name="14 Imagen" descr="Vendaval 2009  007.jpg"/>
          <p:cNvPicPr>
            <a:picLocks noChangeAspect="1"/>
          </p:cNvPicPr>
          <p:nvPr/>
        </p:nvPicPr>
        <p:blipFill>
          <a:blip r:embed="rId5"/>
          <a:srcRect l="5747"/>
          <a:stretch>
            <a:fillRect/>
          </a:stretch>
        </p:blipFill>
        <p:spPr>
          <a:xfrm>
            <a:off x="6164557" y="2643182"/>
            <a:ext cx="2979475" cy="4214842"/>
          </a:xfrm>
          <a:prstGeom prst="rect">
            <a:avLst/>
          </a:prstGeom>
        </p:spPr>
      </p:pic>
      <p:pic>
        <p:nvPicPr>
          <p:cNvPr id="8" name="Picture 1026" descr="Logos"/>
          <p:cNvPicPr>
            <a:picLocks noChangeAspect="1" noChangeArrowheads="1"/>
          </p:cNvPicPr>
          <p:nvPr/>
        </p:nvPicPr>
        <p:blipFill>
          <a:blip r:embed="rId6" cstate="print"/>
          <a:srcRect b="-3670"/>
          <a:stretch>
            <a:fillRect/>
          </a:stretch>
        </p:blipFill>
        <p:spPr bwMode="auto">
          <a:xfrm>
            <a:off x="8715404" y="5715016"/>
            <a:ext cx="396905" cy="1134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plano final Nucleo Forestal La Esmeralda Nov 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14876" y="571480"/>
            <a:ext cx="3531742" cy="2690999"/>
          </a:xfrm>
          <a:prstGeom prst="rect">
            <a:avLst/>
          </a:prstGeom>
          <a:noFill/>
        </p:spPr>
      </p:pic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214314" y="-24"/>
            <a:ext cx="8572528" cy="500066"/>
          </a:xfrm>
          <a:prstGeom prst="rect">
            <a:avLst/>
          </a:prstGeom>
          <a:solidFill>
            <a:srgbClr val="006600">
              <a:alpha val="4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s-ES_tradnl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“LA ESMERALDA” </a:t>
            </a:r>
            <a:r>
              <a:rPr lang="es-ES_tradnl" sz="2600" b="1" cap="al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Guadua </a:t>
            </a:r>
            <a:r>
              <a:rPr lang="es-ES_tradnl" sz="2600" b="1" cap="all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Forestry</a:t>
            </a:r>
            <a:r>
              <a:rPr lang="es-ES_tradnl" sz="2600" b="1" cap="all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2600" b="1" cap="all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Nucleous</a:t>
            </a:r>
            <a:endParaRPr lang="es-ES_tradnl" sz="2600" b="1" cap="all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85720" y="3500438"/>
            <a:ext cx="8786874" cy="3323987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50000"/>
              </a:lnSpc>
              <a:spcBef>
                <a:spcPct val="20000"/>
              </a:spcBef>
              <a:buClr>
                <a:srgbClr val="006600"/>
              </a:buClr>
              <a:buSzPct val="80000"/>
              <a:buFont typeface="Wingdings" pitchFamily="2" charset="2"/>
              <a:buChar char="ü"/>
            </a:pPr>
            <a:endParaRPr lang="en-US" sz="2000" dirty="0" smtClean="0">
              <a:solidFill>
                <a:srgbClr val="0033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6600"/>
              </a:buClr>
              <a:buSzPct val="8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3300"/>
                </a:solidFill>
              </a:rPr>
              <a:t>To  integrate the area planted in guadua having different owners under one same figure.</a:t>
            </a:r>
          </a:p>
          <a:p>
            <a:pPr marL="342900" indent="-342900">
              <a:spcBef>
                <a:spcPct val="20000"/>
              </a:spcBef>
              <a:buClr>
                <a:srgbClr val="006600"/>
              </a:buClr>
              <a:buSzPct val="8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3300"/>
                </a:solidFill>
              </a:rPr>
              <a:t>To better manage and improve the forestry quality of the plantations.</a:t>
            </a:r>
          </a:p>
          <a:p>
            <a:pPr marL="342900" indent="-342900">
              <a:spcBef>
                <a:spcPct val="20000"/>
              </a:spcBef>
              <a:buClr>
                <a:srgbClr val="006600"/>
              </a:buClr>
              <a:buSzPct val="8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3300"/>
                </a:solidFill>
              </a:rPr>
              <a:t>To ensure a better quality and better price for the raw material.</a:t>
            </a:r>
          </a:p>
          <a:p>
            <a:pPr marL="342900" indent="-342900">
              <a:spcBef>
                <a:spcPct val="20000"/>
              </a:spcBef>
              <a:buClr>
                <a:srgbClr val="006600"/>
              </a:buClr>
              <a:buSzPct val="8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3300"/>
                </a:solidFill>
              </a:rPr>
              <a:t>To guarantee protection of the water resources and biodiversity.</a:t>
            </a:r>
          </a:p>
          <a:p>
            <a:pPr marL="342900" indent="-342900">
              <a:spcBef>
                <a:spcPct val="20000"/>
              </a:spcBef>
              <a:buClr>
                <a:srgbClr val="006600"/>
              </a:buClr>
              <a:buSzPct val="8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3300"/>
                </a:solidFill>
              </a:rPr>
              <a:t>To generate employment.</a:t>
            </a:r>
          </a:p>
          <a:p>
            <a:pPr marL="342900" indent="-342900">
              <a:spcBef>
                <a:spcPct val="20000"/>
              </a:spcBef>
              <a:buClr>
                <a:srgbClr val="006600"/>
              </a:buClr>
              <a:buSzPct val="8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3300"/>
                </a:solidFill>
              </a:rPr>
              <a:t>To provide support and incentives for  the research processes.</a:t>
            </a:r>
          </a:p>
          <a:p>
            <a:pPr marL="342900" indent="-342900">
              <a:spcBef>
                <a:spcPct val="20000"/>
              </a:spcBef>
              <a:buClr>
                <a:srgbClr val="006600"/>
              </a:buClr>
              <a:buSzPct val="8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3300"/>
                </a:solidFill>
              </a:rPr>
              <a:t>To strengthen the social and entrepreneurial organizations existing in the region. </a:t>
            </a:r>
            <a:endParaRPr lang="en-US" sz="2000" dirty="0" smtClean="0">
              <a:solidFill>
                <a:srgbClr val="00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9" name="8 Imagen" descr="Vuelo ultraliviano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36" y="571480"/>
            <a:ext cx="3619526" cy="2714644"/>
          </a:xfrm>
          <a:prstGeom prst="rect">
            <a:avLst/>
          </a:prstGeom>
          <a:ln w="25400" cmpd="sng">
            <a:solidFill>
              <a:schemeClr val="bg1"/>
            </a:solidFill>
          </a:ln>
        </p:spPr>
      </p:pic>
      <p:sp>
        <p:nvSpPr>
          <p:cNvPr id="10" name="9 Rectángulo"/>
          <p:cNvSpPr/>
          <p:nvPr/>
        </p:nvSpPr>
        <p:spPr>
          <a:xfrm>
            <a:off x="2500298" y="3232192"/>
            <a:ext cx="42148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OBJECTIVES</a:t>
            </a:r>
            <a:endParaRPr lang="es-ES" sz="30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26" descr="Logos"/>
          <p:cNvPicPr>
            <a:picLocks noChangeAspect="1" noChangeArrowheads="1"/>
          </p:cNvPicPr>
          <p:nvPr/>
        </p:nvPicPr>
        <p:blipFill>
          <a:blip r:embed="rId4" cstate="print"/>
          <a:srcRect b="-3670"/>
          <a:stretch>
            <a:fillRect/>
          </a:stretch>
        </p:blipFill>
        <p:spPr bwMode="auto">
          <a:xfrm>
            <a:off x="8715404" y="5686464"/>
            <a:ext cx="410046" cy="1171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3286116" y="285728"/>
            <a:ext cx="5714976" cy="1214446"/>
          </a:xfrm>
          <a:prstGeom prst="rect">
            <a:avLst/>
          </a:prstGeom>
          <a:solidFill>
            <a:srgbClr val="FFFF0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s-ES_tradnl" sz="2800" b="1" dirty="0" smtClean="0">
                <a:latin typeface="Times New Roman" pitchFamily="18" charset="0"/>
                <a:cs typeface="Times New Roman" pitchFamily="18" charset="0"/>
              </a:rPr>
              <a:t>LOCATION OF GUADUA FORESTRY NUCLEOUS              LA  ESMERALDA - GFNLE</a:t>
            </a:r>
            <a:endParaRPr lang="es-E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hin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2571744"/>
            <a:ext cx="3440502" cy="425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hin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3" y="142852"/>
            <a:ext cx="2214577" cy="289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Mapas Mpio Montenegro 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2500307"/>
            <a:ext cx="5596177" cy="4286279"/>
          </a:xfrm>
          <a:prstGeom prst="rect">
            <a:avLst/>
          </a:prstGeom>
        </p:spPr>
      </p:pic>
      <p:sp>
        <p:nvSpPr>
          <p:cNvPr id="9" name="8 Estrella de 5 puntas"/>
          <p:cNvSpPr/>
          <p:nvPr/>
        </p:nvSpPr>
        <p:spPr>
          <a:xfrm>
            <a:off x="6715140" y="3929066"/>
            <a:ext cx="414334" cy="42862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571472" y="1000108"/>
            <a:ext cx="1071572" cy="500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>
          <a:xfrm>
            <a:off x="62439" y="702214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Quindío</a:t>
            </a:r>
            <a:endParaRPr lang="es-E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35 Conector recto de flecha"/>
          <p:cNvCxnSpPr/>
          <p:nvPr/>
        </p:nvCxnSpPr>
        <p:spPr>
          <a:xfrm>
            <a:off x="1214414" y="3929066"/>
            <a:ext cx="50006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Rectángulo"/>
          <p:cNvSpPr/>
          <p:nvPr/>
        </p:nvSpPr>
        <p:spPr>
          <a:xfrm>
            <a:off x="71406" y="3702610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Colombia</a:t>
            </a:r>
            <a:endParaRPr lang="es-E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44 Conector recto de flecha"/>
          <p:cNvCxnSpPr/>
          <p:nvPr/>
        </p:nvCxnSpPr>
        <p:spPr>
          <a:xfrm rot="10800000">
            <a:off x="7143769" y="4071942"/>
            <a:ext cx="571503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Rectángulo"/>
          <p:cNvSpPr/>
          <p:nvPr/>
        </p:nvSpPr>
        <p:spPr>
          <a:xfrm>
            <a:off x="7643834" y="3857628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GFNLE</a:t>
            </a:r>
            <a:endParaRPr lang="es-E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214943" y="1857364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Quindío</a:t>
            </a:r>
            <a:endParaRPr lang="es-E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026" descr="Logos"/>
          <p:cNvPicPr>
            <a:picLocks noChangeAspect="1" noChangeArrowheads="1"/>
          </p:cNvPicPr>
          <p:nvPr/>
        </p:nvPicPr>
        <p:blipFill>
          <a:blip r:embed="rId5" cstate="print"/>
          <a:srcRect b="-3670"/>
          <a:stretch>
            <a:fillRect/>
          </a:stretch>
        </p:blipFill>
        <p:spPr bwMode="auto">
          <a:xfrm>
            <a:off x="8737559" y="5857892"/>
            <a:ext cx="335035" cy="957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Vuelo ultraliviano 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214414" y="2091818"/>
          <a:ext cx="6715172" cy="2337314"/>
        </p:xfrm>
        <a:graphic>
          <a:graphicData uri="http://schemas.openxmlformats.org/drawingml/2006/table">
            <a:tbl>
              <a:tblPr>
                <a:effectLst>
                  <a:outerShdw algn="ctr" rotWithShape="0">
                    <a:srgbClr val="99CC00">
                      <a:alpha val="20000"/>
                    </a:srgbClr>
                  </a:outerShdw>
                </a:effectLst>
              </a:tblPr>
              <a:tblGrid>
                <a:gridCol w="1586480"/>
                <a:gridCol w="919349"/>
                <a:gridCol w="1063752"/>
                <a:gridCol w="1359641"/>
                <a:gridCol w="1785950"/>
              </a:tblGrid>
              <a:tr h="94127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Farms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solidFill>
                          <a:srgbClr val="FFFF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Farms </a:t>
                      </a:r>
                      <a:r>
                        <a:rPr lang="en-US" sz="2400" dirty="0">
                          <a:solidFill>
                            <a:srgbClr val="FFFF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Area</a:t>
                      </a:r>
                      <a:endParaRPr lang="es-ES" sz="2400" dirty="0">
                        <a:solidFill>
                          <a:srgbClr val="FFFF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(ha)</a:t>
                      </a:r>
                      <a:endParaRPr lang="es-ES" sz="2400" dirty="0">
                        <a:solidFill>
                          <a:srgbClr val="FFFF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Area (ha) of the Guadua </a:t>
                      </a:r>
                      <a:r>
                        <a:rPr lang="en-US" sz="2400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Plantation</a:t>
                      </a:r>
                      <a:endParaRPr lang="es-ES" sz="2400" dirty="0">
                        <a:solidFill>
                          <a:srgbClr val="FFFF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Percentage of the area in </a:t>
                      </a:r>
                      <a:r>
                        <a:rPr lang="en-US" sz="2400" i="1" dirty="0">
                          <a:solidFill>
                            <a:srgbClr val="FFFF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Guaduales</a:t>
                      </a:r>
                      <a:r>
                        <a:rPr lang="en-US" sz="2400" dirty="0">
                          <a:solidFill>
                            <a:srgbClr val="FFFF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(%)</a:t>
                      </a:r>
                      <a:endParaRPr lang="es-ES" sz="2400" dirty="0">
                        <a:solidFill>
                          <a:srgbClr val="FFFF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0000"/>
                      </a:srgbClr>
                    </a:solidFill>
                  </a:tcPr>
                </a:tc>
              </a:tr>
              <a:tr h="88366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FF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Natural</a:t>
                      </a:r>
                      <a:endParaRPr lang="es-ES" sz="2400" dirty="0">
                        <a:solidFill>
                          <a:srgbClr val="FFFF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FFFF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Cultivated</a:t>
                      </a:r>
                      <a:endParaRPr lang="es-ES" sz="2200" dirty="0">
                        <a:solidFill>
                          <a:srgbClr val="FFFF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12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</a:t>
                      </a:r>
                      <a:endParaRPr lang="es-E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315,7</a:t>
                      </a:r>
                      <a:endParaRPr lang="es-E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26,94</a:t>
                      </a:r>
                      <a:endParaRPr lang="es-E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</a:t>
                      </a:r>
                      <a:endParaRPr lang="es-E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8,8</a:t>
                      </a:r>
                      <a:endParaRPr lang="es-ES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357290" y="142852"/>
            <a:ext cx="64294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Area of the 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FNLE</a:t>
            </a:r>
            <a:endParaRPr kumimoji="0" lang="es-ES" sz="32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5" name="Picture 1026" descr="Logos"/>
          <p:cNvPicPr>
            <a:picLocks noChangeAspect="1" noChangeArrowheads="1"/>
          </p:cNvPicPr>
          <p:nvPr/>
        </p:nvPicPr>
        <p:blipFill>
          <a:blip r:embed="rId3" cstate="print"/>
          <a:srcRect b="-3670"/>
          <a:stretch>
            <a:fillRect/>
          </a:stretch>
        </p:blipFill>
        <p:spPr bwMode="auto">
          <a:xfrm>
            <a:off x="8715404" y="5715016"/>
            <a:ext cx="396904" cy="1134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Guadua &amp; potreros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" y="6636"/>
            <a:ext cx="9144034" cy="6851363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571604" y="142852"/>
            <a:ext cx="65008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8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WHAT  IS  A  GUADUA FORESTRY  NUCLEOUS ?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71472" y="3714752"/>
            <a:ext cx="8143932" cy="2677656"/>
          </a:xfrm>
          <a:prstGeom prst="rect">
            <a:avLst/>
          </a:prstGeom>
          <a:solidFill>
            <a:srgbClr val="FFFF99">
              <a:alpha val="10000"/>
            </a:srgbClr>
          </a:solidFill>
        </p:spPr>
        <p:txBody>
          <a:bodyPr wrap="square">
            <a:spAutoFit/>
          </a:bodyPr>
          <a:lstStyle/>
          <a:p>
            <a:pPr algn="ctr"/>
            <a:endParaRPr lang="en-CA" altLang="zh-CN" sz="2800" dirty="0" smtClean="0">
              <a:solidFill>
                <a:srgbClr val="FFFF66"/>
              </a:solidFill>
              <a:ea typeface="宋体" pitchFamily="2" charset="-122"/>
            </a:endParaRPr>
          </a:p>
          <a:p>
            <a:pPr algn="ctr"/>
            <a:endParaRPr lang="en-CA" altLang="zh-CN" sz="2800" dirty="0" smtClean="0">
              <a:solidFill>
                <a:srgbClr val="FFFF66"/>
              </a:solidFill>
              <a:ea typeface="宋体" pitchFamily="2" charset="-122"/>
            </a:endParaRPr>
          </a:p>
          <a:p>
            <a:pPr algn="ctr"/>
            <a:endParaRPr lang="en-CA" altLang="zh-CN" sz="2800" dirty="0" smtClean="0">
              <a:solidFill>
                <a:srgbClr val="FFFF66"/>
              </a:solidFill>
              <a:ea typeface="宋体" pitchFamily="2" charset="-122"/>
            </a:endParaRPr>
          </a:p>
          <a:p>
            <a:pPr algn="ctr"/>
            <a:endParaRPr lang="en-CA" altLang="zh-CN" sz="2800" dirty="0" smtClean="0">
              <a:solidFill>
                <a:srgbClr val="FFFF66"/>
              </a:solidFill>
              <a:ea typeface="宋体" pitchFamily="2" charset="-122"/>
            </a:endParaRPr>
          </a:p>
          <a:p>
            <a:pPr algn="ctr"/>
            <a:endParaRPr lang="en-CA" altLang="zh-CN" sz="2800" dirty="0" smtClean="0">
              <a:solidFill>
                <a:srgbClr val="FFFF66"/>
              </a:solidFill>
              <a:ea typeface="宋体" pitchFamily="2" charset="-122"/>
            </a:endParaRPr>
          </a:p>
          <a:p>
            <a:pPr algn="ctr"/>
            <a:endParaRPr lang="en-CA" altLang="zh-CN" sz="2800" dirty="0">
              <a:solidFill>
                <a:srgbClr val="FFFF66"/>
              </a:solidFill>
              <a:ea typeface="宋体" pitchFamily="2" charset="-122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785918" y="3714752"/>
            <a:ext cx="578644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800" b="0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is the voluntary forestry organization of the guadua plantations into an area united by homogeneous characteristics or by geographical factors using sustainable practices to improve supply and generate benefits</a:t>
            </a:r>
            <a:endParaRPr kumimoji="0" lang="en-CA" sz="2800" b="0" i="0" u="none" strike="noStrike" cap="none" normalizeH="0" baseline="0" dirty="0" smtClean="0">
              <a:ln>
                <a:noFill/>
              </a:ln>
              <a:solidFill>
                <a:srgbClr val="FFFF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26" descr="Logos"/>
          <p:cNvPicPr>
            <a:picLocks noChangeAspect="1" noChangeArrowheads="1"/>
          </p:cNvPicPr>
          <p:nvPr/>
        </p:nvPicPr>
        <p:blipFill>
          <a:blip r:embed="rId3" cstate="print"/>
          <a:srcRect b="-3670"/>
          <a:stretch>
            <a:fillRect/>
          </a:stretch>
        </p:blipFill>
        <p:spPr bwMode="auto">
          <a:xfrm>
            <a:off x="8758990" y="5757903"/>
            <a:ext cx="385042" cy="1100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Line 11"/>
          <p:cNvSpPr>
            <a:spLocks noChangeShapeType="1"/>
          </p:cNvSpPr>
          <p:nvPr/>
        </p:nvSpPr>
        <p:spPr bwMode="auto">
          <a:xfrm>
            <a:off x="2428860" y="3992574"/>
            <a:ext cx="0" cy="1079500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 dirty="0"/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 flipV="1">
            <a:off x="4295772" y="2643182"/>
            <a:ext cx="3348062" cy="45719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 dirty="0"/>
          </a:p>
        </p:txBody>
      </p:sp>
      <p:sp>
        <p:nvSpPr>
          <p:cNvPr id="37" name="Line 11"/>
          <p:cNvSpPr>
            <a:spLocks noChangeShapeType="1"/>
          </p:cNvSpPr>
          <p:nvPr/>
        </p:nvSpPr>
        <p:spPr bwMode="auto">
          <a:xfrm flipH="1" flipV="1">
            <a:off x="1500166" y="2643167"/>
            <a:ext cx="5429288" cy="45719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 dirty="0"/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>
            <a:off x="6786578" y="4135450"/>
            <a:ext cx="0" cy="1079500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 dirty="0"/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>
            <a:off x="6786578" y="2849566"/>
            <a:ext cx="0" cy="1079500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 dirty="0"/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>
            <a:off x="4714876" y="3071810"/>
            <a:ext cx="0" cy="1079500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 dirty="0"/>
          </a:p>
        </p:txBody>
      </p:sp>
      <p:sp>
        <p:nvSpPr>
          <p:cNvPr id="30" name="Line 11"/>
          <p:cNvSpPr>
            <a:spLocks noChangeShapeType="1"/>
          </p:cNvSpPr>
          <p:nvPr/>
        </p:nvSpPr>
        <p:spPr bwMode="auto">
          <a:xfrm>
            <a:off x="2428860" y="2635252"/>
            <a:ext cx="0" cy="1079500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 dirty="0"/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4714876" y="4357694"/>
            <a:ext cx="0" cy="1079500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s-E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1340" y="1642930"/>
            <a:ext cx="9001319" cy="4593106"/>
            <a:chOff x="201" y="2266"/>
            <a:chExt cx="11747" cy="3507"/>
          </a:xfrm>
          <a:solidFill>
            <a:srgbClr val="CCCC00"/>
          </a:solidFill>
        </p:grpSpPr>
        <p:sp>
          <p:nvSpPr>
            <p:cNvPr id="39939" name="Oval 3"/>
            <p:cNvSpPr>
              <a:spLocks noChangeArrowheads="1"/>
            </p:cNvSpPr>
            <p:nvPr/>
          </p:nvSpPr>
          <p:spPr bwMode="auto">
            <a:xfrm>
              <a:off x="2811" y="2266"/>
              <a:ext cx="6526" cy="1473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8000" tIns="10800" rIns="18000" bIns="10800" numCol="1" anchor="t" anchorCtr="1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2200" b="0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cs typeface="Arial" pitchFamily="34" charset="0"/>
                </a:rPr>
                <a:t>Colombian Bamboo Society  CBS</a:t>
              </a:r>
              <a:endParaRPr kumimoji="0" lang="es-ES" sz="22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40" name="Text Box 4"/>
            <p:cNvSpPr txBox="1">
              <a:spLocks noChangeArrowheads="1"/>
            </p:cNvSpPr>
            <p:nvPr/>
          </p:nvSpPr>
          <p:spPr bwMode="auto">
            <a:xfrm>
              <a:off x="4843" y="5212"/>
              <a:ext cx="2910" cy="561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cs typeface="Arial" pitchFamily="34" charset="0"/>
                </a:rPr>
                <a:t>Farm Managers</a:t>
              </a:r>
            </a:p>
          </p:txBody>
        </p:sp>
        <p:sp>
          <p:nvSpPr>
            <p:cNvPr id="39941" name="Text Box 5"/>
            <p:cNvSpPr txBox="1">
              <a:spLocks noChangeArrowheads="1"/>
            </p:cNvSpPr>
            <p:nvPr/>
          </p:nvSpPr>
          <p:spPr bwMode="auto">
            <a:xfrm>
              <a:off x="8052" y="5027"/>
              <a:ext cx="2404" cy="621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cs typeface="Arial" pitchFamily="34" charset="0"/>
                </a:rPr>
                <a:t>Harvesters and </a:t>
              </a: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cs typeface="Arial" pitchFamily="34" charset="0"/>
                </a:rPr>
                <a:t>culm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cs typeface="Arial" pitchFamily="34" charset="0"/>
                </a:rPr>
                <a:t> carriers</a:t>
              </a:r>
            </a:p>
          </p:txBody>
        </p:sp>
        <p:sp>
          <p:nvSpPr>
            <p:cNvPr id="39942" name="Text Box 6"/>
            <p:cNvSpPr txBox="1">
              <a:spLocks noChangeArrowheads="1"/>
            </p:cNvSpPr>
            <p:nvPr/>
          </p:nvSpPr>
          <p:spPr bwMode="auto">
            <a:xfrm>
              <a:off x="201" y="2647"/>
              <a:ext cx="1865" cy="96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cs typeface="Arial" pitchFamily="34" charset="0"/>
                </a:rPr>
                <a:t>Local  and Environmental </a:t>
              </a:r>
              <a:r>
                <a:rPr lang="en-US" sz="1400" dirty="0" smtClean="0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cs typeface="Arial" pitchFamily="34" charset="0"/>
                </a:rPr>
                <a:t>Authority</a:t>
              </a:r>
            </a:p>
          </p:txBody>
        </p:sp>
        <p:sp>
          <p:nvSpPr>
            <p:cNvPr id="39943" name="Text Box 7"/>
            <p:cNvSpPr txBox="1">
              <a:spLocks noChangeArrowheads="1"/>
            </p:cNvSpPr>
            <p:nvPr/>
          </p:nvSpPr>
          <p:spPr bwMode="auto">
            <a:xfrm>
              <a:off x="5142" y="4230"/>
              <a:ext cx="2165" cy="40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cs typeface="Arial" pitchFamily="34" charset="0"/>
                </a:rPr>
                <a:t>Owners</a:t>
              </a:r>
            </a:p>
          </p:txBody>
        </p:sp>
        <p:sp>
          <p:nvSpPr>
            <p:cNvPr id="39944" name="Text Box 8"/>
            <p:cNvSpPr txBox="1">
              <a:spLocks noChangeArrowheads="1"/>
            </p:cNvSpPr>
            <p:nvPr/>
          </p:nvSpPr>
          <p:spPr bwMode="auto">
            <a:xfrm>
              <a:off x="7753" y="4043"/>
              <a:ext cx="2331" cy="460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cs typeface="Arial" pitchFamily="34" charset="0"/>
                </a:rPr>
                <a:t>Forestry Operator</a:t>
              </a:r>
            </a:p>
          </p:txBody>
        </p:sp>
        <p:sp>
          <p:nvSpPr>
            <p:cNvPr id="39945" name="Text Box 9"/>
            <p:cNvSpPr txBox="1">
              <a:spLocks noChangeArrowheads="1"/>
            </p:cNvSpPr>
            <p:nvPr/>
          </p:nvSpPr>
          <p:spPr bwMode="auto">
            <a:xfrm>
              <a:off x="10038" y="2364"/>
              <a:ext cx="1910" cy="1491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cs typeface="Arial" pitchFamily="34" charset="0"/>
                </a:rPr>
                <a:t>Forestry Engineer and/or technologist or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cs typeface="Arial" pitchFamily="34" charset="0"/>
                </a:rPr>
                <a:t>Research Groups</a:t>
              </a:r>
            </a:p>
          </p:txBody>
        </p:sp>
        <p:sp>
          <p:nvSpPr>
            <p:cNvPr id="39946" name="Text Box 10"/>
            <p:cNvSpPr txBox="1">
              <a:spLocks noChangeArrowheads="1"/>
            </p:cNvSpPr>
            <p:nvPr/>
          </p:nvSpPr>
          <p:spPr bwMode="auto">
            <a:xfrm>
              <a:off x="2205" y="4908"/>
              <a:ext cx="2191" cy="41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cs typeface="Arial" pitchFamily="34" charset="0"/>
                </a:rPr>
                <a:t>Transporters</a:t>
              </a:r>
            </a:p>
          </p:txBody>
        </p:sp>
        <p:sp>
          <p:nvSpPr>
            <p:cNvPr id="39947" name="Text Box 11"/>
            <p:cNvSpPr txBox="1">
              <a:spLocks noChangeArrowheads="1"/>
            </p:cNvSpPr>
            <p:nvPr/>
          </p:nvSpPr>
          <p:spPr bwMode="auto">
            <a:xfrm>
              <a:off x="1996" y="3885"/>
              <a:ext cx="2401" cy="50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Arial" pitchFamily="34" charset="0"/>
                  <a:cs typeface="Arial" pitchFamily="34" charset="0"/>
                </a:rPr>
                <a:t>Dealers</a:t>
              </a:r>
            </a:p>
          </p:txBody>
        </p:sp>
      </p:grpSp>
      <p:sp>
        <p:nvSpPr>
          <p:cNvPr id="39" name="38 Rectángulo"/>
          <p:cNvSpPr/>
          <p:nvPr/>
        </p:nvSpPr>
        <p:spPr>
          <a:xfrm>
            <a:off x="357158" y="285728"/>
            <a:ext cx="8286808" cy="584775"/>
          </a:xfrm>
          <a:prstGeom prst="rect">
            <a:avLst/>
          </a:prstGeom>
          <a:solidFill>
            <a:srgbClr val="CCCC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Organizational Chart of the GFNLE</a:t>
            </a:r>
            <a:endParaRPr lang="es-E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1026" descr="Logos"/>
          <p:cNvPicPr>
            <a:picLocks noChangeAspect="1" noChangeArrowheads="1"/>
          </p:cNvPicPr>
          <p:nvPr/>
        </p:nvPicPr>
        <p:blipFill>
          <a:blip r:embed="rId2" cstate="print"/>
          <a:srcRect b="-3670"/>
          <a:stretch>
            <a:fillRect/>
          </a:stretch>
        </p:blipFill>
        <p:spPr bwMode="auto">
          <a:xfrm>
            <a:off x="8715404" y="5715016"/>
            <a:ext cx="385042" cy="1100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85918" y="71414"/>
            <a:ext cx="5786478" cy="571504"/>
          </a:xfrm>
          <a:solidFill>
            <a:srgbClr val="008000">
              <a:alpha val="48000"/>
            </a:srgbClr>
          </a:solidFill>
        </p:spPr>
        <p:txBody>
          <a:bodyPr>
            <a:normAutofit fontScale="90000"/>
          </a:bodyPr>
          <a:lstStyle/>
          <a:p>
            <a:r>
              <a:rPr lang="es-CO" sz="3600" b="1" dirty="0" smtClean="0">
                <a:solidFill>
                  <a:srgbClr val="FFFF00"/>
                </a:solidFill>
              </a:rPr>
              <a:t>WORK TEAM &amp; ACTIVITIES</a:t>
            </a:r>
            <a:endParaRPr lang="es-ES" sz="3600" b="1" dirty="0">
              <a:solidFill>
                <a:srgbClr val="FFFF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1406" y="1142984"/>
            <a:ext cx="2714644" cy="1846659"/>
          </a:xfrm>
          <a:prstGeom prst="rect">
            <a:avLst/>
          </a:prstGeom>
          <a:solidFill>
            <a:srgbClr val="008000">
              <a:alpha val="15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CA" altLang="zh-C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TEAM </a:t>
            </a:r>
            <a:endParaRPr lang="en-CA" altLang="zh-CN" sz="2400" b="1" dirty="0" smtClean="0">
              <a:solidFill>
                <a:srgbClr val="FFFF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r>
              <a:rPr lang="en-CA" altLang="zh-CN" b="1" dirty="0" smtClean="0">
                <a:solidFill>
                  <a:srgbClr val="0033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Forestry Operator         </a:t>
            </a:r>
            <a:r>
              <a:rPr lang="en-CA" altLang="zh-CN" b="1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</a:p>
          <a:p>
            <a:r>
              <a:rPr lang="en-CA" altLang="zh-CN" b="1" dirty="0" smtClean="0">
                <a:solidFill>
                  <a:srgbClr val="0033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Harvesters	         </a:t>
            </a:r>
            <a:r>
              <a:rPr lang="en-CA" altLang="zh-CN" b="1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</a:p>
          <a:p>
            <a:r>
              <a:rPr lang="en-CA" altLang="zh-CN" b="1" dirty="0" smtClean="0">
                <a:solidFill>
                  <a:srgbClr val="0033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Guadua </a:t>
            </a:r>
            <a:r>
              <a:rPr lang="en-CA" altLang="zh-CN" b="1" dirty="0" err="1" smtClean="0">
                <a:solidFill>
                  <a:srgbClr val="0033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culm</a:t>
            </a:r>
            <a:r>
              <a:rPr lang="en-CA" altLang="zh-CN" b="1" dirty="0" smtClean="0">
                <a:solidFill>
                  <a:srgbClr val="0033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carriers  </a:t>
            </a:r>
            <a:r>
              <a:rPr lang="en-CA" altLang="zh-CN" b="1" u="sng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2   </a:t>
            </a:r>
          </a:p>
          <a:p>
            <a:r>
              <a:rPr lang="en-CA" altLang="zh-CN" b="1" dirty="0" smtClean="0">
                <a:solidFill>
                  <a:srgbClr val="0033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CA" altLang="zh-CN" b="1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TOTAL PEOPLE</a:t>
            </a:r>
            <a:r>
              <a:rPr lang="en-CA" altLang="zh-CN" b="1" dirty="0" smtClean="0">
                <a:solidFill>
                  <a:srgbClr val="0033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         </a:t>
            </a:r>
            <a:r>
              <a:rPr lang="en-CA" altLang="zh-CN" b="1" dirty="0" smtClean="0">
                <a:solidFill>
                  <a:srgbClr val="FFFF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</a:t>
            </a:r>
          </a:p>
          <a:p>
            <a:endParaRPr lang="en-CA" altLang="zh-CN" dirty="0" smtClean="0">
              <a:solidFill>
                <a:srgbClr val="FFFF00"/>
              </a:solidFill>
              <a:ea typeface="宋体" pitchFamily="2" charset="-122"/>
            </a:endParaRPr>
          </a:p>
        </p:txBody>
      </p:sp>
      <p:pic>
        <p:nvPicPr>
          <p:cNvPr id="6" name="5 Imagen" descr="Operadores.jpg"/>
          <p:cNvPicPr>
            <a:picLocks noChangeAspect="1"/>
          </p:cNvPicPr>
          <p:nvPr/>
        </p:nvPicPr>
        <p:blipFill>
          <a:blip r:embed="rId2"/>
          <a:srcRect l="7309"/>
          <a:stretch>
            <a:fillRect/>
          </a:stretch>
        </p:blipFill>
        <p:spPr>
          <a:xfrm>
            <a:off x="71406" y="2714620"/>
            <a:ext cx="2571768" cy="2214578"/>
          </a:xfrm>
          <a:prstGeom prst="rect">
            <a:avLst/>
          </a:prstGeom>
        </p:spPr>
      </p:pic>
      <p:pic>
        <p:nvPicPr>
          <p:cNvPr id="11" name="10 Imagen" descr="Mulas transp 2.jpg"/>
          <p:cNvPicPr>
            <a:picLocks noChangeAspect="1"/>
          </p:cNvPicPr>
          <p:nvPr/>
        </p:nvPicPr>
        <p:blipFill>
          <a:blip r:embed="rId3"/>
          <a:srcRect l="7581" t="16240" r="1452" b="3490"/>
          <a:stretch>
            <a:fillRect/>
          </a:stretch>
        </p:blipFill>
        <p:spPr>
          <a:xfrm>
            <a:off x="71406" y="5000636"/>
            <a:ext cx="2571768" cy="1785950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2857488" y="1142984"/>
            <a:ext cx="6215074" cy="2154436"/>
          </a:xfrm>
          <a:prstGeom prst="rect">
            <a:avLst/>
          </a:prstGeom>
          <a:solidFill>
            <a:srgbClr val="008000">
              <a:alpha val="11000"/>
            </a:srgbClr>
          </a:solidFill>
        </p:spPr>
        <p:txBody>
          <a:bodyPr wrap="square">
            <a:spAutoFit/>
          </a:bodyPr>
          <a:lstStyle/>
          <a:p>
            <a:pPr marL="457200" indent="-457200" algn="ctr">
              <a:buClr>
                <a:srgbClr val="FFFF00"/>
              </a:buClr>
            </a:pPr>
            <a:r>
              <a:rPr lang="en-CA" altLang="zh-C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ACTIVITIES</a:t>
            </a:r>
            <a:endParaRPr lang="en-CA" altLang="zh-CN" sz="2400" b="1" dirty="0" smtClean="0">
              <a:solidFill>
                <a:srgbClr val="FFFF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342900" indent="-342900" algn="ctr">
              <a:lnSpc>
                <a:spcPct val="50000"/>
              </a:lnSpc>
              <a:buClr>
                <a:srgbClr val="FFFF00"/>
              </a:buClr>
              <a:buFont typeface="+mj-lt"/>
              <a:buAutoNum type="arabicPeriod"/>
            </a:pPr>
            <a:endParaRPr lang="en-CA" altLang="zh-CN" sz="2000" b="1" dirty="0" smtClean="0">
              <a:solidFill>
                <a:srgbClr val="008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CA" altLang="zh-CN" sz="2000" b="1" dirty="0" smtClean="0">
                <a:solidFill>
                  <a:srgbClr val="008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Forest exploitation/harvesting plan and permit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CA" altLang="zh-CN" sz="2000" b="1" dirty="0" smtClean="0">
                <a:solidFill>
                  <a:srgbClr val="008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Weed Control  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CA" altLang="zh-CN" sz="2000" b="1" dirty="0" smtClean="0">
                <a:solidFill>
                  <a:srgbClr val="008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Elimination of thorny branches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CA" altLang="zh-CN" sz="2000" b="1" dirty="0" smtClean="0">
                <a:solidFill>
                  <a:srgbClr val="008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Elimination  &amp; Extraction of low quality culms</a:t>
            </a:r>
          </a:p>
          <a:p>
            <a:pPr marL="342900" indent="-342900">
              <a:buClr>
                <a:srgbClr val="FFFF00"/>
              </a:buClr>
              <a:buFont typeface="+mj-lt"/>
              <a:buAutoNum type="arabicPeriod"/>
            </a:pPr>
            <a:r>
              <a:rPr lang="en-CA" altLang="zh-CN" sz="2000" b="1" dirty="0" smtClean="0">
                <a:solidFill>
                  <a:srgbClr val="008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Marking</a:t>
            </a:r>
          </a:p>
        </p:txBody>
      </p:sp>
      <p:pic>
        <p:nvPicPr>
          <p:cNvPr id="13" name="12 Imagen" descr="Arreglo guadual NFGLE.jpg"/>
          <p:cNvPicPr>
            <a:picLocks noChangeAspect="1"/>
          </p:cNvPicPr>
          <p:nvPr/>
        </p:nvPicPr>
        <p:blipFill>
          <a:blip r:embed="rId4" cstate="print"/>
          <a:srcRect l="44999"/>
          <a:stretch>
            <a:fillRect/>
          </a:stretch>
        </p:blipFill>
        <p:spPr>
          <a:xfrm>
            <a:off x="2662206" y="4643446"/>
            <a:ext cx="1624042" cy="2214578"/>
          </a:xfrm>
          <a:prstGeom prst="rect">
            <a:avLst/>
          </a:prstGeom>
        </p:spPr>
      </p:pic>
      <p:pic>
        <p:nvPicPr>
          <p:cNvPr id="16" name="15 Imagen" descr="Manejo G. angustifolia NFGLE Ene 2009 006.jpg"/>
          <p:cNvPicPr>
            <a:picLocks noChangeAspect="1"/>
          </p:cNvPicPr>
          <p:nvPr/>
        </p:nvPicPr>
        <p:blipFill>
          <a:blip r:embed="rId5"/>
          <a:srcRect r="13333"/>
          <a:stretch>
            <a:fillRect/>
          </a:stretch>
        </p:blipFill>
        <p:spPr>
          <a:xfrm>
            <a:off x="6072198" y="4604979"/>
            <a:ext cx="1464479" cy="2253045"/>
          </a:xfrm>
          <a:prstGeom prst="rect">
            <a:avLst/>
          </a:prstGeom>
        </p:spPr>
      </p:pic>
      <p:pic>
        <p:nvPicPr>
          <p:cNvPr id="17" name="16 Imagen" descr="Ramas con espina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7686" y="3643338"/>
            <a:ext cx="1660916" cy="2214554"/>
          </a:xfrm>
          <a:prstGeom prst="rect">
            <a:avLst/>
          </a:prstGeom>
        </p:spPr>
      </p:pic>
      <p:pic>
        <p:nvPicPr>
          <p:cNvPr id="22" name="Picture 22" descr="Fotos Norma ICONTEC 005"/>
          <p:cNvPicPr>
            <a:picLocks noChangeAspect="1" noChangeArrowheads="1"/>
          </p:cNvPicPr>
          <p:nvPr/>
        </p:nvPicPr>
        <p:blipFill>
          <a:blip r:embed="rId7" cstate="print"/>
          <a:srcRect l="19149" t="9205" r="36170"/>
          <a:stretch>
            <a:fillRect/>
          </a:stretch>
        </p:blipFill>
        <p:spPr bwMode="auto">
          <a:xfrm>
            <a:off x="7572396" y="3643314"/>
            <a:ext cx="1500198" cy="22860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14" name="Picture 1026" descr="Logos"/>
          <p:cNvPicPr>
            <a:picLocks noChangeAspect="1" noChangeArrowheads="1"/>
          </p:cNvPicPr>
          <p:nvPr/>
        </p:nvPicPr>
        <p:blipFill>
          <a:blip r:embed="rId8" cstate="print"/>
          <a:srcRect b="-3670"/>
          <a:stretch>
            <a:fillRect/>
          </a:stretch>
        </p:blipFill>
        <p:spPr bwMode="auto">
          <a:xfrm>
            <a:off x="8818990" y="5929330"/>
            <a:ext cx="325042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720</Words>
  <Application>Microsoft Office PowerPoint</Application>
  <PresentationFormat>Presentación en pantalla (4:3)</PresentationFormat>
  <Paragraphs>160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WORK TEAM &amp; ACTIVITIES</vt:lpstr>
      <vt:lpstr>Diapositiva 10</vt:lpstr>
      <vt:lpstr>ACHIEVEMENTS</vt:lpstr>
      <vt:lpstr>Other Environmental Benefits</vt:lpstr>
      <vt:lpstr>Diapositiva 13</vt:lpstr>
      <vt:lpstr>Diapositiva 14</vt:lpstr>
      <vt:lpstr>Diapositiva 15</vt:lpstr>
      <vt:lpstr>Other Economic Benefits</vt:lpstr>
      <vt:lpstr>    We are working with a resource that involves culture, protects natural environments, and alleviates climatic changes.   Simon Velez, a Colombian architect, understood the potential and value of Guadua´s characteristics, and subsequently developed building techniques that earned him the Prince Claus award.     </vt:lpstr>
      <vt:lpstr>Diapositiva 18</vt:lpstr>
    </vt:vector>
  </TitlesOfParts>
  <Company>Ximena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Ximena</dc:creator>
  <cp:lastModifiedBy>Ximena</cp:lastModifiedBy>
  <cp:revision>220</cp:revision>
  <dcterms:created xsi:type="dcterms:W3CDTF">2009-08-30T02:53:00Z</dcterms:created>
  <dcterms:modified xsi:type="dcterms:W3CDTF">2009-09-15T04:21:39Z</dcterms:modified>
</cp:coreProperties>
</file>